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A77C2B-34B8-4DB3-B54C-8B2361431F65}" v="550" dt="2022-06-17T09:13:40.8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1" d="100"/>
          <a:sy n="71" d="100"/>
        </p:scale>
        <p:origin x="66"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0DA77C2B-34B8-4DB3-B54C-8B2361431F65}"/>
    <pc:docChg chg="addSld delSld modSld">
      <pc:chgData name="juned shah" userId="f07c624b5dd8b873" providerId="Windows Live" clId="Web-{0DA77C2B-34B8-4DB3-B54C-8B2361431F65}" dt="2022-06-17T09:13:40.849" v="387" actId="14100"/>
      <pc:docMkLst>
        <pc:docMk/>
      </pc:docMkLst>
      <pc:sldChg chg="modSp">
        <pc:chgData name="juned shah" userId="f07c624b5dd8b873" providerId="Windows Live" clId="Web-{0DA77C2B-34B8-4DB3-B54C-8B2361431F65}" dt="2022-06-17T08:29:58.009" v="15" actId="20577"/>
        <pc:sldMkLst>
          <pc:docMk/>
          <pc:sldMk cId="1627197603" sldId="256"/>
        </pc:sldMkLst>
        <pc:spChg chg="mod">
          <ac:chgData name="juned shah" userId="f07c624b5dd8b873" providerId="Windows Live" clId="Web-{0DA77C2B-34B8-4DB3-B54C-8B2361431F65}" dt="2022-06-17T08:29:41.993" v="6" actId="20577"/>
          <ac:spMkLst>
            <pc:docMk/>
            <pc:sldMk cId="1627197603" sldId="256"/>
            <ac:spMk id="2" creationId="{00000000-0000-0000-0000-000000000000}"/>
          </ac:spMkLst>
        </pc:spChg>
        <pc:spChg chg="mod">
          <ac:chgData name="juned shah" userId="f07c624b5dd8b873" providerId="Windows Live" clId="Web-{0DA77C2B-34B8-4DB3-B54C-8B2361431F65}" dt="2022-06-17T08:29:58.009" v="15" actId="20577"/>
          <ac:spMkLst>
            <pc:docMk/>
            <pc:sldMk cId="1627197603" sldId="256"/>
            <ac:spMk id="3" creationId="{00000000-0000-0000-0000-000000000000}"/>
          </ac:spMkLst>
        </pc:spChg>
      </pc:sldChg>
      <pc:sldChg chg="modSp new">
        <pc:chgData name="juned shah" userId="f07c624b5dd8b873" providerId="Windows Live" clId="Web-{0DA77C2B-34B8-4DB3-B54C-8B2361431F65}" dt="2022-06-17T08:44:30.294" v="45" actId="14100"/>
        <pc:sldMkLst>
          <pc:docMk/>
          <pc:sldMk cId="360735793" sldId="257"/>
        </pc:sldMkLst>
        <pc:spChg chg="mod">
          <ac:chgData name="juned shah" userId="f07c624b5dd8b873" providerId="Windows Live" clId="Web-{0DA77C2B-34B8-4DB3-B54C-8B2361431F65}" dt="2022-06-17T08:32:15.044" v="40" actId="20577"/>
          <ac:spMkLst>
            <pc:docMk/>
            <pc:sldMk cId="360735793" sldId="257"/>
            <ac:spMk id="2" creationId="{47F5918E-83DD-6814-515B-D7E7F88198A3}"/>
          </ac:spMkLst>
        </pc:spChg>
        <pc:spChg chg="mod">
          <ac:chgData name="juned shah" userId="f07c624b5dd8b873" providerId="Windows Live" clId="Web-{0DA77C2B-34B8-4DB3-B54C-8B2361431F65}" dt="2022-06-17T08:44:30.294" v="45" actId="14100"/>
          <ac:spMkLst>
            <pc:docMk/>
            <pc:sldMk cId="360735793" sldId="257"/>
            <ac:spMk id="3" creationId="{1BF7DA8D-7879-0850-BF78-FA2480CFCE0B}"/>
          </ac:spMkLst>
        </pc:spChg>
      </pc:sldChg>
      <pc:sldChg chg="addSp modSp new">
        <pc:chgData name="juned shah" userId="f07c624b5dd8b873" providerId="Windows Live" clId="Web-{0DA77C2B-34B8-4DB3-B54C-8B2361431F65}" dt="2022-06-17T08:45:49.858" v="67" actId="20577"/>
        <pc:sldMkLst>
          <pc:docMk/>
          <pc:sldMk cId="1352765380" sldId="258"/>
        </pc:sldMkLst>
        <pc:spChg chg="add mod">
          <ac:chgData name="juned shah" userId="f07c624b5dd8b873" providerId="Windows Live" clId="Web-{0DA77C2B-34B8-4DB3-B54C-8B2361431F65}" dt="2022-06-17T08:45:49.858" v="67" actId="20577"/>
          <ac:spMkLst>
            <pc:docMk/>
            <pc:sldMk cId="1352765380" sldId="258"/>
            <ac:spMk id="2" creationId="{EDE9FB3E-38BD-8872-176E-910EF8E71E95}"/>
          </ac:spMkLst>
        </pc:spChg>
      </pc:sldChg>
      <pc:sldChg chg="addSp modSp new mod modClrScheme chgLayout">
        <pc:chgData name="juned shah" userId="f07c624b5dd8b873" providerId="Windows Live" clId="Web-{0DA77C2B-34B8-4DB3-B54C-8B2361431F65}" dt="2022-06-17T08:46:47.907" v="90" actId="20577"/>
        <pc:sldMkLst>
          <pc:docMk/>
          <pc:sldMk cId="3672095362" sldId="259"/>
        </pc:sldMkLst>
        <pc:spChg chg="add mod">
          <ac:chgData name="juned shah" userId="f07c624b5dd8b873" providerId="Windows Live" clId="Web-{0DA77C2B-34B8-4DB3-B54C-8B2361431F65}" dt="2022-06-17T08:46:34.172" v="86" actId="20577"/>
          <ac:spMkLst>
            <pc:docMk/>
            <pc:sldMk cId="3672095362" sldId="259"/>
            <ac:spMk id="2" creationId="{423B12D7-7BFE-4F22-4C49-8360CEA80AA8}"/>
          </ac:spMkLst>
        </pc:spChg>
        <pc:spChg chg="add mod">
          <ac:chgData name="juned shah" userId="f07c624b5dd8b873" providerId="Windows Live" clId="Web-{0DA77C2B-34B8-4DB3-B54C-8B2361431F65}" dt="2022-06-17T08:46:47.907" v="90" actId="20577"/>
          <ac:spMkLst>
            <pc:docMk/>
            <pc:sldMk cId="3672095362" sldId="259"/>
            <ac:spMk id="3" creationId="{387A70B0-6902-80EF-9641-F592A64EEDD1}"/>
          </ac:spMkLst>
        </pc:spChg>
      </pc:sldChg>
      <pc:sldChg chg="addSp delSp modSp new mod modClrScheme chgLayout">
        <pc:chgData name="juned shah" userId="f07c624b5dd8b873" providerId="Windows Live" clId="Web-{0DA77C2B-34B8-4DB3-B54C-8B2361431F65}" dt="2022-06-17T08:48:17.784" v="120" actId="20577"/>
        <pc:sldMkLst>
          <pc:docMk/>
          <pc:sldMk cId="3338680174" sldId="260"/>
        </pc:sldMkLst>
        <pc:spChg chg="del">
          <ac:chgData name="juned shah" userId="f07c624b5dd8b873" providerId="Windows Live" clId="Web-{0DA77C2B-34B8-4DB3-B54C-8B2361431F65}" dt="2022-06-17T08:47:27.939" v="97"/>
          <ac:spMkLst>
            <pc:docMk/>
            <pc:sldMk cId="3338680174" sldId="260"/>
            <ac:spMk id="2" creationId="{7FE164F1-D077-8C38-DB69-ECA9C6F3ABE6}"/>
          </ac:spMkLst>
        </pc:spChg>
        <pc:spChg chg="del">
          <ac:chgData name="juned shah" userId="f07c624b5dd8b873" providerId="Windows Live" clId="Web-{0DA77C2B-34B8-4DB3-B54C-8B2361431F65}" dt="2022-06-17T08:47:27.939" v="97"/>
          <ac:spMkLst>
            <pc:docMk/>
            <pc:sldMk cId="3338680174" sldId="260"/>
            <ac:spMk id="3" creationId="{356EFD66-3361-1549-645B-08C37D253961}"/>
          </ac:spMkLst>
        </pc:spChg>
        <pc:spChg chg="add mod">
          <ac:chgData name="juned shah" userId="f07c624b5dd8b873" providerId="Windows Live" clId="Web-{0DA77C2B-34B8-4DB3-B54C-8B2361431F65}" dt="2022-06-17T08:48:17.784" v="120" actId="20577"/>
          <ac:spMkLst>
            <pc:docMk/>
            <pc:sldMk cId="3338680174" sldId="260"/>
            <ac:spMk id="4" creationId="{29FD5D07-AC69-355A-471F-3A0931B3D70B}"/>
          </ac:spMkLst>
        </pc:spChg>
      </pc:sldChg>
      <pc:sldChg chg="addSp delSp new del mod modClrScheme chgLayout">
        <pc:chgData name="juned shah" userId="f07c624b5dd8b873" providerId="Windows Live" clId="Web-{0DA77C2B-34B8-4DB3-B54C-8B2361431F65}" dt="2022-06-17T08:47:27.548" v="95"/>
        <pc:sldMkLst>
          <pc:docMk/>
          <pc:sldMk cId="3868388646" sldId="260"/>
        </pc:sldMkLst>
        <pc:spChg chg="del">
          <ac:chgData name="juned shah" userId="f07c624b5dd8b873" providerId="Windows Live" clId="Web-{0DA77C2B-34B8-4DB3-B54C-8B2361431F65}" dt="2022-06-17T08:46:55.797" v="92"/>
          <ac:spMkLst>
            <pc:docMk/>
            <pc:sldMk cId="3868388646" sldId="260"/>
            <ac:spMk id="2" creationId="{5CA65917-541F-F74D-E7FB-4B1A92EA254E}"/>
          </ac:spMkLst>
        </pc:spChg>
        <pc:spChg chg="del">
          <ac:chgData name="juned shah" userId="f07c624b5dd8b873" providerId="Windows Live" clId="Web-{0DA77C2B-34B8-4DB3-B54C-8B2361431F65}" dt="2022-06-17T08:46:55.797" v="92"/>
          <ac:spMkLst>
            <pc:docMk/>
            <pc:sldMk cId="3868388646" sldId="260"/>
            <ac:spMk id="3" creationId="{25BBE1CB-8F77-FEDD-6FB9-753CA55320C3}"/>
          </ac:spMkLst>
        </pc:spChg>
        <pc:spChg chg="add">
          <ac:chgData name="juned shah" userId="f07c624b5dd8b873" providerId="Windows Live" clId="Web-{0DA77C2B-34B8-4DB3-B54C-8B2361431F65}" dt="2022-06-17T08:47:07.391" v="93"/>
          <ac:spMkLst>
            <pc:docMk/>
            <pc:sldMk cId="3868388646" sldId="260"/>
            <ac:spMk id="4" creationId="{BB7248D6-7858-0622-015E-44FA4B4D0D58}"/>
          </ac:spMkLst>
        </pc:spChg>
        <pc:spChg chg="add">
          <ac:chgData name="juned shah" userId="f07c624b5dd8b873" providerId="Windows Live" clId="Web-{0DA77C2B-34B8-4DB3-B54C-8B2361431F65}" dt="2022-06-17T08:47:27.407" v="94"/>
          <ac:spMkLst>
            <pc:docMk/>
            <pc:sldMk cId="3868388646" sldId="260"/>
            <ac:spMk id="5" creationId="{CD4D4D50-3414-8642-FBA7-78639EC8F6B5}"/>
          </ac:spMkLst>
        </pc:spChg>
      </pc:sldChg>
      <pc:sldChg chg="addSp modSp new">
        <pc:chgData name="juned shah" userId="f07c624b5dd8b873" providerId="Windows Live" clId="Web-{0DA77C2B-34B8-4DB3-B54C-8B2361431F65}" dt="2022-06-17T08:48:51.425" v="134" actId="20577"/>
        <pc:sldMkLst>
          <pc:docMk/>
          <pc:sldMk cId="3123973874" sldId="261"/>
        </pc:sldMkLst>
        <pc:spChg chg="add mod">
          <ac:chgData name="juned shah" userId="f07c624b5dd8b873" providerId="Windows Live" clId="Web-{0DA77C2B-34B8-4DB3-B54C-8B2361431F65}" dt="2022-06-17T08:48:51.425" v="134" actId="20577"/>
          <ac:spMkLst>
            <pc:docMk/>
            <pc:sldMk cId="3123973874" sldId="261"/>
            <ac:spMk id="2" creationId="{65334D05-7C84-F03F-FE99-E865B4159948}"/>
          </ac:spMkLst>
        </pc:spChg>
      </pc:sldChg>
      <pc:sldChg chg="addSp modSp new">
        <pc:chgData name="juned shah" userId="f07c624b5dd8b873" providerId="Windows Live" clId="Web-{0DA77C2B-34B8-4DB3-B54C-8B2361431F65}" dt="2022-06-17T08:49:47.145" v="150" actId="14100"/>
        <pc:sldMkLst>
          <pc:docMk/>
          <pc:sldMk cId="1356795163" sldId="262"/>
        </pc:sldMkLst>
        <pc:spChg chg="add mod">
          <ac:chgData name="juned shah" userId="f07c624b5dd8b873" providerId="Windows Live" clId="Web-{0DA77C2B-34B8-4DB3-B54C-8B2361431F65}" dt="2022-06-17T08:49:47.145" v="150" actId="14100"/>
          <ac:spMkLst>
            <pc:docMk/>
            <pc:sldMk cId="1356795163" sldId="262"/>
            <ac:spMk id="2" creationId="{BE9890D9-B984-CBBA-D8BB-E8586083259D}"/>
          </ac:spMkLst>
        </pc:spChg>
      </pc:sldChg>
      <pc:sldChg chg="addSp modSp new mod setBg">
        <pc:chgData name="juned shah" userId="f07c624b5dd8b873" providerId="Windows Live" clId="Web-{0DA77C2B-34B8-4DB3-B54C-8B2361431F65}" dt="2022-06-17T08:51:49.945" v="168" actId="20577"/>
        <pc:sldMkLst>
          <pc:docMk/>
          <pc:sldMk cId="624135334" sldId="263"/>
        </pc:sldMkLst>
        <pc:spChg chg="add mod">
          <ac:chgData name="juned shah" userId="f07c624b5dd8b873" providerId="Windows Live" clId="Web-{0DA77C2B-34B8-4DB3-B54C-8B2361431F65}" dt="2022-06-17T08:51:49.945" v="168" actId="20577"/>
          <ac:spMkLst>
            <pc:docMk/>
            <pc:sldMk cId="624135334" sldId="263"/>
            <ac:spMk id="2" creationId="{8325BB84-48DB-505C-1131-12AA58C80B99}"/>
          </ac:spMkLst>
        </pc:spChg>
        <pc:spChg chg="add">
          <ac:chgData name="juned shah" userId="f07c624b5dd8b873" providerId="Windows Live" clId="Web-{0DA77C2B-34B8-4DB3-B54C-8B2361431F65}" dt="2022-06-17T08:51:24.053" v="166"/>
          <ac:spMkLst>
            <pc:docMk/>
            <pc:sldMk cId="624135334" sldId="263"/>
            <ac:spMk id="7" creationId="{A0D70C8A-A50E-4B41-86A2-E2F85581247D}"/>
          </ac:spMkLst>
        </pc:spChg>
        <pc:spChg chg="add">
          <ac:chgData name="juned shah" userId="f07c624b5dd8b873" providerId="Windows Live" clId="Web-{0DA77C2B-34B8-4DB3-B54C-8B2361431F65}" dt="2022-06-17T08:51:24.053" v="166"/>
          <ac:spMkLst>
            <pc:docMk/>
            <pc:sldMk cId="624135334" sldId="263"/>
            <ac:spMk id="9" creationId="{3E25BDA2-3F4D-4B38-90E7-989465ECDDCF}"/>
          </ac:spMkLst>
        </pc:spChg>
        <pc:spChg chg="add">
          <ac:chgData name="juned shah" userId="f07c624b5dd8b873" providerId="Windows Live" clId="Web-{0DA77C2B-34B8-4DB3-B54C-8B2361431F65}" dt="2022-06-17T08:51:24.053" v="166"/>
          <ac:spMkLst>
            <pc:docMk/>
            <pc:sldMk cId="624135334" sldId="263"/>
            <ac:spMk id="11" creationId="{F65EEA05-AD42-442F-B6C6-CB9FC289426E}"/>
          </ac:spMkLst>
        </pc:spChg>
        <pc:spChg chg="add">
          <ac:chgData name="juned shah" userId="f07c624b5dd8b873" providerId="Windows Live" clId="Web-{0DA77C2B-34B8-4DB3-B54C-8B2361431F65}" dt="2022-06-17T08:51:24.053" v="166"/>
          <ac:spMkLst>
            <pc:docMk/>
            <pc:sldMk cId="624135334" sldId="263"/>
            <ac:spMk id="13" creationId="{BC96869A-A70D-42F7-876F-605CB1718F20}"/>
          </ac:spMkLst>
        </pc:spChg>
        <pc:spChg chg="add">
          <ac:chgData name="juned shah" userId="f07c624b5dd8b873" providerId="Windows Live" clId="Web-{0DA77C2B-34B8-4DB3-B54C-8B2361431F65}" dt="2022-06-17T08:51:24.053" v="166"/>
          <ac:spMkLst>
            <pc:docMk/>
            <pc:sldMk cId="624135334" sldId="263"/>
            <ac:spMk id="15" creationId="{6CD407CC-EF5C-486F-9A14-7F681F986D17}"/>
          </ac:spMkLst>
        </pc:spChg>
        <pc:cxnChg chg="add">
          <ac:chgData name="juned shah" userId="f07c624b5dd8b873" providerId="Windows Live" clId="Web-{0DA77C2B-34B8-4DB3-B54C-8B2361431F65}" dt="2022-06-17T08:51:24.053" v="166"/>
          <ac:cxnSpMkLst>
            <pc:docMk/>
            <pc:sldMk cId="624135334" sldId="263"/>
            <ac:cxnSpMk id="17" creationId="{0DD76B5F-5BAA-48C6-9065-9AEF15D30B4E}"/>
          </ac:cxnSpMkLst>
        </pc:cxnChg>
      </pc:sldChg>
      <pc:sldChg chg="addSp modSp new">
        <pc:chgData name="juned shah" userId="f07c624b5dd8b873" providerId="Windows Live" clId="Web-{0DA77C2B-34B8-4DB3-B54C-8B2361431F65}" dt="2022-06-17T08:54:17.479" v="195"/>
        <pc:sldMkLst>
          <pc:docMk/>
          <pc:sldMk cId="2182185726" sldId="264"/>
        </pc:sldMkLst>
        <pc:spChg chg="add mod">
          <ac:chgData name="juned shah" userId="f07c624b5dd8b873" providerId="Windows Live" clId="Web-{0DA77C2B-34B8-4DB3-B54C-8B2361431F65}" dt="2022-06-17T08:53:11.900" v="180" actId="20577"/>
          <ac:spMkLst>
            <pc:docMk/>
            <pc:sldMk cId="2182185726" sldId="264"/>
            <ac:spMk id="2" creationId="{94AEAB4C-4CE3-60C7-1381-3FB5686E14C8}"/>
          </ac:spMkLst>
        </pc:spChg>
        <pc:spChg chg="add mod">
          <ac:chgData name="juned shah" userId="f07c624b5dd8b873" providerId="Windows Live" clId="Web-{0DA77C2B-34B8-4DB3-B54C-8B2361431F65}" dt="2022-06-17T08:54:07.588" v="192" actId="14100"/>
          <ac:spMkLst>
            <pc:docMk/>
            <pc:sldMk cId="2182185726" sldId="264"/>
            <ac:spMk id="5" creationId="{74A2D4A1-686D-5CCF-7BC7-C7D0E74266BC}"/>
          </ac:spMkLst>
        </pc:spChg>
        <pc:graphicFrameChg chg="add mod modGraphic">
          <ac:chgData name="juned shah" userId="f07c624b5dd8b873" providerId="Windows Live" clId="Web-{0DA77C2B-34B8-4DB3-B54C-8B2361431F65}" dt="2022-06-17T08:54:17.479" v="195"/>
          <ac:graphicFrameMkLst>
            <pc:docMk/>
            <pc:sldMk cId="2182185726" sldId="264"/>
            <ac:graphicFrameMk id="4" creationId="{C0AA7897-6EF9-BF85-8871-88FE5D8ADC1D}"/>
          </ac:graphicFrameMkLst>
        </pc:graphicFrameChg>
      </pc:sldChg>
      <pc:sldChg chg="addSp modSp new">
        <pc:chgData name="juned shah" userId="f07c624b5dd8b873" providerId="Windows Live" clId="Web-{0DA77C2B-34B8-4DB3-B54C-8B2361431F65}" dt="2022-06-17T08:58:10.328" v="259" actId="20577"/>
        <pc:sldMkLst>
          <pc:docMk/>
          <pc:sldMk cId="2226199855" sldId="265"/>
        </pc:sldMkLst>
        <pc:spChg chg="add mod">
          <ac:chgData name="juned shah" userId="f07c624b5dd8b873" providerId="Windows Live" clId="Web-{0DA77C2B-34B8-4DB3-B54C-8B2361431F65}" dt="2022-06-17T08:58:10.328" v="259" actId="20577"/>
          <ac:spMkLst>
            <pc:docMk/>
            <pc:sldMk cId="2226199855" sldId="265"/>
            <ac:spMk id="2" creationId="{9B86F516-D6D5-5F4E-1F38-01B4584981A3}"/>
          </ac:spMkLst>
        </pc:spChg>
      </pc:sldChg>
      <pc:sldChg chg="addSp modSp new">
        <pc:chgData name="juned shah" userId="f07c624b5dd8b873" providerId="Windows Live" clId="Web-{0DA77C2B-34B8-4DB3-B54C-8B2361431F65}" dt="2022-06-17T08:58:43.094" v="272" actId="14100"/>
        <pc:sldMkLst>
          <pc:docMk/>
          <pc:sldMk cId="1680266076" sldId="266"/>
        </pc:sldMkLst>
        <pc:spChg chg="add mod">
          <ac:chgData name="juned shah" userId="f07c624b5dd8b873" providerId="Windows Live" clId="Web-{0DA77C2B-34B8-4DB3-B54C-8B2361431F65}" dt="2022-06-17T08:58:43.094" v="272" actId="14100"/>
          <ac:spMkLst>
            <pc:docMk/>
            <pc:sldMk cId="1680266076" sldId="266"/>
            <ac:spMk id="2" creationId="{8AF9D778-F207-7162-4C35-866E1D72AA0E}"/>
          </ac:spMkLst>
        </pc:spChg>
      </pc:sldChg>
      <pc:sldChg chg="addSp delSp modSp new">
        <pc:chgData name="juned shah" userId="f07c624b5dd8b873" providerId="Windows Live" clId="Web-{0DA77C2B-34B8-4DB3-B54C-8B2361431F65}" dt="2022-06-17T09:00:12.049" v="303" actId="20577"/>
        <pc:sldMkLst>
          <pc:docMk/>
          <pc:sldMk cId="3900515233" sldId="267"/>
        </pc:sldMkLst>
        <pc:spChg chg="add del mod">
          <ac:chgData name="juned shah" userId="f07c624b5dd8b873" providerId="Windows Live" clId="Web-{0DA77C2B-34B8-4DB3-B54C-8B2361431F65}" dt="2022-06-17T09:00:12.049" v="303" actId="20577"/>
          <ac:spMkLst>
            <pc:docMk/>
            <pc:sldMk cId="3900515233" sldId="267"/>
            <ac:spMk id="2" creationId="{23538BA9-74C7-1EC5-34DA-EF292CFC9FE4}"/>
          </ac:spMkLst>
        </pc:spChg>
      </pc:sldChg>
      <pc:sldChg chg="addSp modSp new">
        <pc:chgData name="juned shah" userId="f07c624b5dd8b873" providerId="Windows Live" clId="Web-{0DA77C2B-34B8-4DB3-B54C-8B2361431F65}" dt="2022-06-17T09:01:16.879" v="323" actId="20577"/>
        <pc:sldMkLst>
          <pc:docMk/>
          <pc:sldMk cId="4091485489" sldId="268"/>
        </pc:sldMkLst>
        <pc:spChg chg="add mod">
          <ac:chgData name="juned shah" userId="f07c624b5dd8b873" providerId="Windows Live" clId="Web-{0DA77C2B-34B8-4DB3-B54C-8B2361431F65}" dt="2022-06-17T09:00:32.425" v="306" actId="20577"/>
          <ac:spMkLst>
            <pc:docMk/>
            <pc:sldMk cId="4091485489" sldId="268"/>
            <ac:spMk id="2" creationId="{CA96659C-EAA9-38E4-9A1E-3D67CB322E12}"/>
          </ac:spMkLst>
        </pc:spChg>
        <pc:spChg chg="add mod">
          <ac:chgData name="juned shah" userId="f07c624b5dd8b873" providerId="Windows Live" clId="Web-{0DA77C2B-34B8-4DB3-B54C-8B2361431F65}" dt="2022-06-17T09:01:16.879" v="323" actId="20577"/>
          <ac:spMkLst>
            <pc:docMk/>
            <pc:sldMk cId="4091485489" sldId="268"/>
            <ac:spMk id="5" creationId="{325AC077-44C0-45F6-5D8E-CA1838A3B5DB}"/>
          </ac:spMkLst>
        </pc:spChg>
        <pc:graphicFrameChg chg="add mod modGraphic">
          <ac:chgData name="juned shah" userId="f07c624b5dd8b873" providerId="Windows Live" clId="Web-{0DA77C2B-34B8-4DB3-B54C-8B2361431F65}" dt="2022-06-17T09:00:56.707" v="316"/>
          <ac:graphicFrameMkLst>
            <pc:docMk/>
            <pc:sldMk cId="4091485489" sldId="268"/>
            <ac:graphicFrameMk id="4" creationId="{0E3842B5-3019-3E8F-AF4A-A5E1A7CA748D}"/>
          </ac:graphicFrameMkLst>
        </pc:graphicFrameChg>
      </pc:sldChg>
      <pc:sldChg chg="addSp modSp new mod setBg">
        <pc:chgData name="juned shah" userId="f07c624b5dd8b873" providerId="Windows Live" clId="Web-{0DA77C2B-34B8-4DB3-B54C-8B2361431F65}" dt="2022-06-17T09:10:24.063" v="328"/>
        <pc:sldMkLst>
          <pc:docMk/>
          <pc:sldMk cId="1609977605" sldId="269"/>
        </pc:sldMkLst>
        <pc:spChg chg="add mod ord">
          <ac:chgData name="juned shah" userId="f07c624b5dd8b873" providerId="Windows Live" clId="Web-{0DA77C2B-34B8-4DB3-B54C-8B2361431F65}" dt="2022-06-17T09:10:24.063" v="328"/>
          <ac:spMkLst>
            <pc:docMk/>
            <pc:sldMk cId="1609977605" sldId="269"/>
            <ac:spMk id="2" creationId="{286E6196-BE8B-45A8-6E56-672CA66E34B1}"/>
          </ac:spMkLst>
        </pc:spChg>
        <pc:spChg chg="add">
          <ac:chgData name="juned shah" userId="f07c624b5dd8b873" providerId="Windows Live" clId="Web-{0DA77C2B-34B8-4DB3-B54C-8B2361431F65}" dt="2022-06-17T09:10:24.063" v="328"/>
          <ac:spMkLst>
            <pc:docMk/>
            <pc:sldMk cId="1609977605" sldId="269"/>
            <ac:spMk id="8" creationId="{9664D085-C814-4D74-BCE0-2059F0DC0434}"/>
          </ac:spMkLst>
        </pc:spChg>
        <pc:spChg chg="add">
          <ac:chgData name="juned shah" userId="f07c624b5dd8b873" providerId="Windows Live" clId="Web-{0DA77C2B-34B8-4DB3-B54C-8B2361431F65}" dt="2022-06-17T09:10:24.063" v="328"/>
          <ac:spMkLst>
            <pc:docMk/>
            <pc:sldMk cId="1609977605" sldId="269"/>
            <ac:spMk id="10" creationId="{DDA5539E-D8B4-4F5A-B46F-C304F5D7A847}"/>
          </ac:spMkLst>
        </pc:spChg>
        <pc:picChg chg="add mod">
          <ac:chgData name="juned shah" userId="f07c624b5dd8b873" providerId="Windows Live" clId="Web-{0DA77C2B-34B8-4DB3-B54C-8B2361431F65}" dt="2022-06-17T09:10:24.063" v="328"/>
          <ac:picMkLst>
            <pc:docMk/>
            <pc:sldMk cId="1609977605" sldId="269"/>
            <ac:picMk id="3" creationId="{15E5C5B2-A735-0B43-942C-10C1B5C0898E}"/>
          </ac:picMkLst>
        </pc:picChg>
      </pc:sldChg>
      <pc:sldChg chg="addSp delSp modSp new mod setBg">
        <pc:chgData name="juned shah" userId="f07c624b5dd8b873" providerId="Windows Live" clId="Web-{0DA77C2B-34B8-4DB3-B54C-8B2361431F65}" dt="2022-06-17T09:13:09.723" v="376" actId="14100"/>
        <pc:sldMkLst>
          <pc:docMk/>
          <pc:sldMk cId="3662405518" sldId="270"/>
        </pc:sldMkLst>
        <pc:spChg chg="add mod ord">
          <ac:chgData name="juned shah" userId="f07c624b5dd8b873" providerId="Windows Live" clId="Web-{0DA77C2B-34B8-4DB3-B54C-8B2361431F65}" dt="2022-06-17T09:13:09.723" v="376" actId="14100"/>
          <ac:spMkLst>
            <pc:docMk/>
            <pc:sldMk cId="3662405518" sldId="270"/>
            <ac:spMk id="2" creationId="{4218A2B6-F6B8-07AA-CCEE-75E5C4697125}"/>
          </ac:spMkLst>
        </pc:spChg>
        <pc:spChg chg="add del">
          <ac:chgData name="juned shah" userId="f07c624b5dd8b873" providerId="Windows Live" clId="Web-{0DA77C2B-34B8-4DB3-B54C-8B2361431F65}" dt="2022-06-17T09:12:53.738" v="371"/>
          <ac:spMkLst>
            <pc:docMk/>
            <pc:sldMk cId="3662405518" sldId="270"/>
            <ac:spMk id="8" creationId="{4999FE9C-D8F9-4F9B-B95B-608C3EF6B209}"/>
          </ac:spMkLst>
        </pc:spChg>
        <pc:spChg chg="add del">
          <ac:chgData name="juned shah" userId="f07c624b5dd8b873" providerId="Windows Live" clId="Web-{0DA77C2B-34B8-4DB3-B54C-8B2361431F65}" dt="2022-06-17T09:12:53.738" v="371"/>
          <ac:spMkLst>
            <pc:docMk/>
            <pc:sldMk cId="3662405518" sldId="270"/>
            <ac:spMk id="10" creationId="{CD000060-D06D-4A48-BD8E-978966CCA797}"/>
          </ac:spMkLst>
        </pc:spChg>
        <pc:spChg chg="add del">
          <ac:chgData name="juned shah" userId="f07c624b5dd8b873" providerId="Windows Live" clId="Web-{0DA77C2B-34B8-4DB3-B54C-8B2361431F65}" dt="2022-06-17T09:12:53.738" v="371"/>
          <ac:spMkLst>
            <pc:docMk/>
            <pc:sldMk cId="3662405518" sldId="270"/>
            <ac:spMk id="12" creationId="{DE4E5113-B3D0-40F8-9F39-B2C2BF92AE31}"/>
          </ac:spMkLst>
        </pc:spChg>
        <pc:spChg chg="add">
          <ac:chgData name="juned shah" userId="f07c624b5dd8b873" providerId="Windows Live" clId="Web-{0DA77C2B-34B8-4DB3-B54C-8B2361431F65}" dt="2022-06-17T09:12:53.754" v="372"/>
          <ac:spMkLst>
            <pc:docMk/>
            <pc:sldMk cId="3662405518" sldId="270"/>
            <ac:spMk id="14" creationId="{047AF1DF-6993-45FB-92A5-C36B1A680F61}"/>
          </ac:spMkLst>
        </pc:spChg>
        <pc:spChg chg="add">
          <ac:chgData name="juned shah" userId="f07c624b5dd8b873" providerId="Windows Live" clId="Web-{0DA77C2B-34B8-4DB3-B54C-8B2361431F65}" dt="2022-06-17T09:12:53.754" v="372"/>
          <ac:spMkLst>
            <pc:docMk/>
            <pc:sldMk cId="3662405518" sldId="270"/>
            <ac:spMk id="15" creationId="{4999FE9C-D8F9-4F9B-B95B-608C3EF6B209}"/>
          </ac:spMkLst>
        </pc:spChg>
        <pc:spChg chg="add">
          <ac:chgData name="juned shah" userId="f07c624b5dd8b873" providerId="Windows Live" clId="Web-{0DA77C2B-34B8-4DB3-B54C-8B2361431F65}" dt="2022-06-17T09:12:53.754" v="372"/>
          <ac:spMkLst>
            <pc:docMk/>
            <pc:sldMk cId="3662405518" sldId="270"/>
            <ac:spMk id="16" creationId="{0E9B969E-CD96-4162-BA90-449BBDA95EAE}"/>
          </ac:spMkLst>
        </pc:spChg>
        <pc:spChg chg="add">
          <ac:chgData name="juned shah" userId="f07c624b5dd8b873" providerId="Windows Live" clId="Web-{0DA77C2B-34B8-4DB3-B54C-8B2361431F65}" dt="2022-06-17T09:12:53.754" v="372"/>
          <ac:spMkLst>
            <pc:docMk/>
            <pc:sldMk cId="3662405518" sldId="270"/>
            <ac:spMk id="17" creationId="{6B6401A4-FEE5-4976-857C-1FD0CDB2E2DC}"/>
          </ac:spMkLst>
        </pc:spChg>
        <pc:picChg chg="add mod">
          <ac:chgData name="juned shah" userId="f07c624b5dd8b873" providerId="Windows Live" clId="Web-{0DA77C2B-34B8-4DB3-B54C-8B2361431F65}" dt="2022-06-17T09:12:53.754" v="372"/>
          <ac:picMkLst>
            <pc:docMk/>
            <pc:sldMk cId="3662405518" sldId="270"/>
            <ac:picMk id="3" creationId="{6D371332-23A0-ED61-33DD-1ABE3E7B3920}"/>
          </ac:picMkLst>
        </pc:picChg>
      </pc:sldChg>
      <pc:sldChg chg="addSp modSp new">
        <pc:chgData name="juned shah" userId="f07c624b5dd8b873" providerId="Windows Live" clId="Web-{0DA77C2B-34B8-4DB3-B54C-8B2361431F65}" dt="2022-06-17T09:13:40.849" v="387" actId="14100"/>
        <pc:sldMkLst>
          <pc:docMk/>
          <pc:sldMk cId="2023840551" sldId="271"/>
        </pc:sldMkLst>
        <pc:spChg chg="add mod">
          <ac:chgData name="juned shah" userId="f07c624b5dd8b873" providerId="Windows Live" clId="Web-{0DA77C2B-34B8-4DB3-B54C-8B2361431F65}" dt="2022-06-17T09:13:40.849" v="387" actId="14100"/>
          <ac:spMkLst>
            <pc:docMk/>
            <pc:sldMk cId="2023840551" sldId="271"/>
            <ac:spMk id="2" creationId="{04C4C5BD-F08F-87FA-63B8-49D2B0B428C6}"/>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6/17/2022</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6/17/2022</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6/17/2022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6/17/2022</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6/17/2022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6/17/2022</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byjus.com/maths/factoring-polynomial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byjus.com/jee/quadratic-equations/" TargetMode="External"/><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byjus.com/maths/polynomial/"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POLYNOMIALS</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THEORY OF EQUATIONS</a:t>
            </a:r>
          </a:p>
        </p:txBody>
      </p:sp>
    </p:spTree>
    <p:extLst>
      <p:ext uri="{BB962C8B-B14F-4D97-AF65-F5344CB8AC3E}">
        <p14:creationId xmlns:p14="http://schemas.microsoft.com/office/powerpoint/2010/main" val="1627197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918E-83DD-6814-515B-D7E7F88198A3}"/>
              </a:ext>
            </a:extLst>
          </p:cNvPr>
          <p:cNvSpPr>
            <a:spLocks noGrp="1"/>
          </p:cNvSpPr>
          <p:nvPr>
            <p:ph type="title"/>
          </p:nvPr>
        </p:nvSpPr>
        <p:spPr/>
        <p:txBody>
          <a:bodyPr/>
          <a:lstStyle/>
          <a:p>
            <a:r>
              <a:rPr lang="en-US"/>
              <a:t>POLYNOMIAL  EQUATIONS</a:t>
            </a:r>
          </a:p>
        </p:txBody>
      </p:sp>
      <p:sp>
        <p:nvSpPr>
          <p:cNvPr id="3" name="Content Placeholder 2">
            <a:extLst>
              <a:ext uri="{FF2B5EF4-FFF2-40B4-BE49-F238E27FC236}">
                <a16:creationId xmlns:a16="http://schemas.microsoft.com/office/drawing/2014/main" id="{1BF7DA8D-7879-0850-BF78-FA2480CFCE0B}"/>
              </a:ext>
            </a:extLst>
          </p:cNvPr>
          <p:cNvSpPr>
            <a:spLocks noGrp="1"/>
          </p:cNvSpPr>
          <p:nvPr>
            <p:ph idx="1"/>
          </p:nvPr>
        </p:nvSpPr>
        <p:spPr>
          <a:xfrm>
            <a:off x="1066800" y="1930592"/>
            <a:ext cx="10791645" cy="4104448"/>
          </a:xfrm>
        </p:spPr>
        <p:txBody>
          <a:bodyPr vert="horz" lIns="91440" tIns="45720" rIns="91440" bIns="45720" rtlCol="0" anchor="t">
            <a:noAutofit/>
          </a:bodyPr>
          <a:lstStyle/>
          <a:p>
            <a:r>
              <a:rPr lang="en-US" sz="2400" dirty="0">
                <a:ea typeface="+mn-lt"/>
                <a:cs typeface="+mn-lt"/>
              </a:rPr>
              <a:t>The equations formed with variables, exponents and coefficients are called as polynomial equations. It can have different exponents, where the higher one is called the degree of the equation. We can solve </a:t>
            </a:r>
            <a:r>
              <a:rPr lang="en-US" sz="2400" dirty="0">
                <a:ea typeface="+mn-lt"/>
                <a:cs typeface="+mn-lt"/>
                <a:hlinkClick r:id="rId2"/>
              </a:rPr>
              <a:t>polynomials by factoring</a:t>
            </a:r>
            <a:r>
              <a:rPr lang="en-US" sz="2400" dirty="0">
                <a:ea typeface="+mn-lt"/>
                <a:cs typeface="+mn-lt"/>
              </a:rPr>
              <a:t> them in terms of degree and variables present in the equation.</a:t>
            </a:r>
            <a:endParaRPr lang="en-US" sz="2400"/>
          </a:p>
          <a:p>
            <a:pPr>
              <a:buClr>
                <a:srgbClr val="262626"/>
              </a:buClr>
            </a:pPr>
            <a:r>
              <a:rPr lang="en-US" sz="2400" dirty="0">
                <a:ea typeface="+mn-lt"/>
                <a:cs typeface="+mn-lt"/>
              </a:rPr>
              <a:t>A polynomial function is an expression which consists of a single independent variable, where the variable can occur in the equation more than one time with different degree of the exponent. Students will also learn here how to solve these polynomial functions. The graph of a polynomial function can also be drawn using turning points, intercepts, end </a:t>
            </a:r>
            <a:r>
              <a:rPr lang="en-US" sz="2400" err="1">
                <a:ea typeface="+mn-lt"/>
                <a:cs typeface="+mn-lt"/>
              </a:rPr>
              <a:t>behaviour</a:t>
            </a:r>
            <a:r>
              <a:rPr lang="en-US" sz="2400" dirty="0">
                <a:ea typeface="+mn-lt"/>
                <a:cs typeface="+mn-lt"/>
              </a:rPr>
              <a:t> and the Intermediate Value Theorem.</a:t>
            </a:r>
            <a:endParaRPr lang="en-US" sz="2400"/>
          </a:p>
          <a:p>
            <a:pPr>
              <a:buClr>
                <a:srgbClr val="262626"/>
              </a:buClr>
            </a:pPr>
            <a:endParaRPr lang="en-US" dirty="0"/>
          </a:p>
        </p:txBody>
      </p:sp>
    </p:spTree>
    <p:extLst>
      <p:ext uri="{BB962C8B-B14F-4D97-AF65-F5344CB8AC3E}">
        <p14:creationId xmlns:p14="http://schemas.microsoft.com/office/powerpoint/2010/main" val="360735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E9FB3E-38BD-8872-176E-910EF8E71E95}"/>
              </a:ext>
            </a:extLst>
          </p:cNvPr>
          <p:cNvSpPr txBox="1"/>
          <p:nvPr/>
        </p:nvSpPr>
        <p:spPr>
          <a:xfrm>
            <a:off x="353684" y="439948"/>
            <a:ext cx="11499010" cy="65248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400" b="1" dirty="0">
                <a:ea typeface="+mn-lt"/>
                <a:cs typeface="+mn-lt"/>
              </a:rPr>
              <a:t>Example of polynomial function:</a:t>
            </a:r>
            <a:endParaRPr lang="en-US" sz="2400"/>
          </a:p>
          <a:p>
            <a:pPr algn="just"/>
            <a:r>
              <a:rPr lang="en-US" sz="2400" b="1" dirty="0">
                <a:ea typeface="+mn-lt"/>
                <a:cs typeface="+mn-lt"/>
              </a:rPr>
              <a:t>f(x) = 3x</a:t>
            </a:r>
            <a:r>
              <a:rPr lang="en-US" sz="2400" b="1" baseline="30000" dirty="0">
                <a:ea typeface="+mn-lt"/>
                <a:cs typeface="+mn-lt"/>
              </a:rPr>
              <a:t>2 </a:t>
            </a:r>
            <a:r>
              <a:rPr lang="en-US" sz="2400" b="1" dirty="0">
                <a:ea typeface="+mn-lt"/>
                <a:cs typeface="+mn-lt"/>
              </a:rPr>
              <a:t>+ 5x + 19</a:t>
            </a:r>
            <a:endParaRPr lang="en-US" sz="2400"/>
          </a:p>
          <a:p>
            <a:pPr algn="just"/>
            <a:r>
              <a:rPr lang="en-US" sz="2000" b="1" dirty="0">
                <a:solidFill>
                  <a:srgbClr val="FF0000"/>
                </a:solidFill>
              </a:rPr>
              <a:t>Polynomial Equations Formula</a:t>
            </a:r>
          </a:p>
          <a:p>
            <a:pPr algn="just"/>
            <a:r>
              <a:rPr lang="en-US" sz="2800" dirty="0">
                <a:ea typeface="+mn-lt"/>
                <a:cs typeface="+mn-lt"/>
              </a:rPr>
              <a:t>Usually, the polynomial equation is expressed in the form of a</a:t>
            </a:r>
            <a:r>
              <a:rPr lang="en-US" sz="2800" baseline="-25000" dirty="0">
                <a:ea typeface="+mn-lt"/>
                <a:cs typeface="+mn-lt"/>
              </a:rPr>
              <a:t>n</a:t>
            </a:r>
            <a:r>
              <a:rPr lang="en-US" sz="2800" dirty="0">
                <a:ea typeface="+mn-lt"/>
                <a:cs typeface="+mn-lt"/>
              </a:rPr>
              <a:t>(</a:t>
            </a:r>
            <a:r>
              <a:rPr lang="en-US" sz="2800" dirty="0" err="1">
                <a:ea typeface="+mn-lt"/>
                <a:cs typeface="+mn-lt"/>
              </a:rPr>
              <a:t>x</a:t>
            </a:r>
            <a:r>
              <a:rPr lang="en-US" sz="2800" baseline="30000" dirty="0" err="1">
                <a:ea typeface="+mn-lt"/>
                <a:cs typeface="+mn-lt"/>
              </a:rPr>
              <a:t>n</a:t>
            </a:r>
            <a:r>
              <a:rPr lang="en-US" sz="2800" dirty="0">
                <a:ea typeface="+mn-lt"/>
                <a:cs typeface="+mn-lt"/>
              </a:rPr>
              <a:t>). Here a is the coefficient, x is the variable and n is the exponent. As we have already discussed in the introduction part, the value of exponent should always be a positive integer.</a:t>
            </a:r>
            <a:endParaRPr lang="en-US" sz="2800" dirty="0"/>
          </a:p>
          <a:p>
            <a:pPr algn="just"/>
            <a:r>
              <a:rPr lang="en-US" sz="2800" dirty="0">
                <a:ea typeface="+mn-lt"/>
                <a:cs typeface="+mn-lt"/>
              </a:rPr>
              <a:t>If we expand the polynomial equation we get;</a:t>
            </a:r>
            <a:endParaRPr lang="en-US" sz="2800" dirty="0"/>
          </a:p>
          <a:p>
            <a:pPr algn="just"/>
            <a:r>
              <a:rPr lang="en-US" sz="2800" b="1" dirty="0">
                <a:ea typeface="+mn-lt"/>
                <a:cs typeface="+mn-lt"/>
              </a:rPr>
              <a:t>F(x) = </a:t>
            </a:r>
            <a:r>
              <a:rPr lang="en-US" sz="2800" b="1" dirty="0" err="1">
                <a:ea typeface="+mn-lt"/>
                <a:cs typeface="+mn-lt"/>
              </a:rPr>
              <a:t>a</a:t>
            </a:r>
            <a:r>
              <a:rPr lang="en-US" sz="2800" b="1" baseline="-25000" dirty="0" err="1">
                <a:ea typeface="+mn-lt"/>
                <a:cs typeface="+mn-lt"/>
              </a:rPr>
              <a:t>n</a:t>
            </a:r>
            <a:r>
              <a:rPr lang="en-US" sz="2800" b="1" dirty="0" err="1">
                <a:ea typeface="+mn-lt"/>
                <a:cs typeface="+mn-lt"/>
              </a:rPr>
              <a:t>x</a:t>
            </a:r>
            <a:r>
              <a:rPr lang="en-US" sz="2800" b="1" baseline="30000" dirty="0" err="1">
                <a:ea typeface="+mn-lt"/>
                <a:cs typeface="+mn-lt"/>
              </a:rPr>
              <a:t>n</a:t>
            </a:r>
            <a:r>
              <a:rPr lang="en-US" sz="2800" b="1" dirty="0">
                <a:ea typeface="+mn-lt"/>
                <a:cs typeface="+mn-lt"/>
              </a:rPr>
              <a:t> + a</a:t>
            </a:r>
            <a:r>
              <a:rPr lang="en-US" sz="2800" b="1" baseline="-25000" dirty="0">
                <a:ea typeface="+mn-lt"/>
                <a:cs typeface="+mn-lt"/>
              </a:rPr>
              <a:t>n-1</a:t>
            </a:r>
            <a:r>
              <a:rPr lang="en-US" sz="2800" b="1" dirty="0">
                <a:ea typeface="+mn-lt"/>
                <a:cs typeface="+mn-lt"/>
              </a:rPr>
              <a:t>x</a:t>
            </a:r>
            <a:r>
              <a:rPr lang="en-US" sz="2800" b="1" baseline="30000" dirty="0">
                <a:ea typeface="+mn-lt"/>
                <a:cs typeface="+mn-lt"/>
              </a:rPr>
              <a:t>n-1</a:t>
            </a:r>
            <a:r>
              <a:rPr lang="en-US" sz="2800" b="1" dirty="0">
                <a:ea typeface="+mn-lt"/>
                <a:cs typeface="+mn-lt"/>
              </a:rPr>
              <a:t> + a</a:t>
            </a:r>
            <a:r>
              <a:rPr lang="en-US" sz="2800" b="1" baseline="-25000" dirty="0">
                <a:ea typeface="+mn-lt"/>
                <a:cs typeface="+mn-lt"/>
              </a:rPr>
              <a:t>n-2</a:t>
            </a:r>
            <a:r>
              <a:rPr lang="en-US" sz="2800" b="1" dirty="0">
                <a:ea typeface="+mn-lt"/>
                <a:cs typeface="+mn-lt"/>
              </a:rPr>
              <a:t>x</a:t>
            </a:r>
            <a:r>
              <a:rPr lang="en-US" sz="2800" b="1" baseline="30000" dirty="0">
                <a:ea typeface="+mn-lt"/>
                <a:cs typeface="+mn-lt"/>
              </a:rPr>
              <a:t>n-2</a:t>
            </a:r>
            <a:r>
              <a:rPr lang="en-US" sz="2800" b="1" dirty="0">
                <a:ea typeface="+mn-lt"/>
                <a:cs typeface="+mn-lt"/>
              </a:rPr>
              <a:t> + …….. + a</a:t>
            </a:r>
            <a:r>
              <a:rPr lang="en-US" sz="2800" b="1" baseline="-25000" dirty="0">
                <a:ea typeface="+mn-lt"/>
                <a:cs typeface="+mn-lt"/>
              </a:rPr>
              <a:t>1</a:t>
            </a:r>
            <a:r>
              <a:rPr lang="en-US" sz="2800" b="1" dirty="0">
                <a:ea typeface="+mn-lt"/>
                <a:cs typeface="+mn-lt"/>
              </a:rPr>
              <a:t>x +a</a:t>
            </a:r>
            <a:r>
              <a:rPr lang="en-US" sz="2800" b="1" baseline="-25000" dirty="0">
                <a:ea typeface="+mn-lt"/>
                <a:cs typeface="+mn-lt"/>
              </a:rPr>
              <a:t>0 </a:t>
            </a:r>
            <a:r>
              <a:rPr lang="en-US" sz="2800" b="1" dirty="0">
                <a:ea typeface="+mn-lt"/>
                <a:cs typeface="+mn-lt"/>
              </a:rPr>
              <a:t>= 0</a:t>
            </a:r>
            <a:endParaRPr lang="en-US" sz="2800" dirty="0"/>
          </a:p>
          <a:p>
            <a:pPr algn="just"/>
            <a:r>
              <a:rPr lang="en-US" sz="2800" dirty="0">
                <a:ea typeface="+mn-lt"/>
                <a:cs typeface="+mn-lt"/>
              </a:rPr>
              <a:t>This is the general expression and it can also be expressed as;</a:t>
            </a:r>
            <a:endParaRPr lang="en-US" sz="2800" dirty="0"/>
          </a:p>
          <a:p>
            <a:pPr algn="just"/>
            <a:r>
              <a:rPr lang="en-US" sz="2800" b="1" dirty="0">
                <a:ea typeface="+mn-lt"/>
                <a:cs typeface="+mn-lt"/>
              </a:rPr>
              <a:t>F(x) =</a:t>
            </a:r>
            <a:endParaRPr lang="en-US" sz="2800" dirty="0"/>
          </a:p>
          <a:p>
            <a:r>
              <a:rPr lang="en-US" sz="2800" dirty="0">
                <a:ea typeface="+mn-lt"/>
                <a:cs typeface="+mn-lt"/>
              </a:rPr>
              <a:t>Example of a polynomial equation is: 2x</a:t>
            </a:r>
            <a:r>
              <a:rPr lang="en-US" sz="2800" baseline="30000" dirty="0">
                <a:ea typeface="+mn-lt"/>
                <a:cs typeface="+mn-lt"/>
              </a:rPr>
              <a:t>2 </a:t>
            </a:r>
            <a:r>
              <a:rPr lang="en-US" sz="2800" dirty="0">
                <a:ea typeface="+mn-lt"/>
                <a:cs typeface="+mn-lt"/>
              </a:rPr>
              <a:t>+ 3x + 1 = 0, where 2x</a:t>
            </a:r>
            <a:r>
              <a:rPr lang="en-US" sz="2800" baseline="30000" dirty="0">
                <a:ea typeface="+mn-lt"/>
                <a:cs typeface="+mn-lt"/>
              </a:rPr>
              <a:t>2 </a:t>
            </a:r>
            <a:r>
              <a:rPr lang="en-US" sz="2800" dirty="0">
                <a:ea typeface="+mn-lt"/>
                <a:cs typeface="+mn-lt"/>
              </a:rPr>
              <a:t>+ 3x + 1 is basically a polynomial expression which has been set equal to zero, to form a polynomial equation.</a:t>
            </a:r>
            <a:endParaRPr lang="en-US" sz="2800" dirty="0"/>
          </a:p>
          <a:p>
            <a:pPr algn="just"/>
            <a:endParaRPr lang="en-US" sz="2400" b="1" dirty="0"/>
          </a:p>
          <a:p>
            <a:endParaRPr lang="en-US" dirty="0"/>
          </a:p>
        </p:txBody>
      </p:sp>
    </p:spTree>
    <p:extLst>
      <p:ext uri="{BB962C8B-B14F-4D97-AF65-F5344CB8AC3E}">
        <p14:creationId xmlns:p14="http://schemas.microsoft.com/office/powerpoint/2010/main" val="1352765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B12D7-7BFE-4F22-4C49-8360CEA80AA8}"/>
              </a:ext>
            </a:extLst>
          </p:cNvPr>
          <p:cNvSpPr>
            <a:spLocks noGrp="1"/>
          </p:cNvSpPr>
          <p:nvPr>
            <p:ph type="title"/>
          </p:nvPr>
        </p:nvSpPr>
        <p:spPr/>
        <p:txBody>
          <a:bodyPr/>
          <a:lstStyle/>
          <a:p>
            <a:r>
              <a:rPr lang="en-US"/>
              <a:t>TYPES OF POLYNOMIALS</a:t>
            </a:r>
          </a:p>
        </p:txBody>
      </p:sp>
      <p:sp>
        <p:nvSpPr>
          <p:cNvPr id="3" name="Content Placeholder 2">
            <a:extLst>
              <a:ext uri="{FF2B5EF4-FFF2-40B4-BE49-F238E27FC236}">
                <a16:creationId xmlns:a16="http://schemas.microsoft.com/office/drawing/2014/main" id="{387A70B0-6902-80EF-9641-F592A64EEDD1}"/>
              </a:ext>
            </a:extLst>
          </p:cNvPr>
          <p:cNvSpPr>
            <a:spLocks noGrp="1"/>
          </p:cNvSpPr>
          <p:nvPr>
            <p:ph idx="1"/>
          </p:nvPr>
        </p:nvSpPr>
        <p:spPr/>
        <p:txBody>
          <a:bodyPr vert="horz" lIns="91440" tIns="45720" rIns="91440" bIns="45720" rtlCol="0" anchor="t">
            <a:normAutofit/>
          </a:bodyPr>
          <a:lstStyle/>
          <a:p>
            <a:r>
              <a:rPr lang="en-US" sz="2400" dirty="0"/>
              <a:t>Types of Polynomial Equation</a:t>
            </a:r>
          </a:p>
          <a:p>
            <a:pPr>
              <a:buClr>
                <a:srgbClr val="262626"/>
              </a:buClr>
            </a:pPr>
            <a:r>
              <a:rPr lang="en-US" sz="2400" dirty="0">
                <a:ea typeface="+mn-lt"/>
                <a:cs typeface="+mn-lt"/>
              </a:rPr>
              <a:t>A polynomial equation is basically of four types;</a:t>
            </a:r>
            <a:endParaRPr lang="en-US" sz="2400" dirty="0"/>
          </a:p>
          <a:p>
            <a:r>
              <a:rPr lang="en-US" sz="2400" dirty="0">
                <a:ea typeface="+mn-lt"/>
                <a:cs typeface="+mn-lt"/>
              </a:rPr>
              <a:t>Monomial Equations</a:t>
            </a:r>
            <a:endParaRPr lang="en-US" sz="2400" dirty="0"/>
          </a:p>
          <a:p>
            <a:r>
              <a:rPr lang="en-US" sz="2400" dirty="0">
                <a:ea typeface="+mn-lt"/>
                <a:cs typeface="+mn-lt"/>
              </a:rPr>
              <a:t>Binomial Equations</a:t>
            </a:r>
            <a:endParaRPr lang="en-US" sz="2400" dirty="0"/>
          </a:p>
          <a:p>
            <a:r>
              <a:rPr lang="en-US" sz="2400" dirty="0">
                <a:ea typeface="+mn-lt"/>
                <a:cs typeface="+mn-lt"/>
              </a:rPr>
              <a:t>Trinomial or Cubic Equations</a:t>
            </a:r>
            <a:endParaRPr lang="en-US" sz="2400" dirty="0"/>
          </a:p>
          <a:p>
            <a:r>
              <a:rPr lang="en-US" sz="2400" dirty="0">
                <a:ea typeface="+mn-lt"/>
                <a:cs typeface="+mn-lt"/>
              </a:rPr>
              <a:t>Linear Polynomial Equations</a:t>
            </a:r>
            <a:endParaRPr lang="en-US" sz="2400" dirty="0"/>
          </a:p>
          <a:p>
            <a:r>
              <a:rPr lang="en-US" sz="2400" dirty="0">
                <a:ea typeface="+mn-lt"/>
                <a:cs typeface="+mn-lt"/>
              </a:rPr>
              <a:t>Quadratic Polynomial Equations</a:t>
            </a:r>
            <a:endParaRPr lang="en-US" sz="2400" dirty="0"/>
          </a:p>
          <a:p>
            <a:r>
              <a:rPr lang="en-US" sz="2400" dirty="0">
                <a:ea typeface="+mn-lt"/>
                <a:cs typeface="+mn-lt"/>
              </a:rPr>
              <a:t>Cubic Polynomial Equation</a:t>
            </a:r>
            <a:endParaRPr lang="en-US" sz="2400" dirty="0"/>
          </a:p>
          <a:p>
            <a:pPr>
              <a:buClr>
                <a:srgbClr val="262626"/>
              </a:buClr>
            </a:pPr>
            <a:endParaRPr lang="en-US" sz="2400" dirty="0"/>
          </a:p>
        </p:txBody>
      </p:sp>
    </p:spTree>
    <p:extLst>
      <p:ext uri="{BB962C8B-B14F-4D97-AF65-F5344CB8AC3E}">
        <p14:creationId xmlns:p14="http://schemas.microsoft.com/office/powerpoint/2010/main" val="3672095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FD5D07-AC69-355A-471F-3A0931B3D70B}"/>
              </a:ext>
            </a:extLst>
          </p:cNvPr>
          <p:cNvSpPr txBox="1"/>
          <p:nvPr/>
        </p:nvSpPr>
        <p:spPr>
          <a:xfrm>
            <a:off x="411193" y="425570"/>
            <a:ext cx="11427123" cy="5755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t>Monomial Equation:</a:t>
            </a:r>
          </a:p>
          <a:p>
            <a:r>
              <a:rPr lang="en-US" sz="3200" dirty="0">
                <a:ea typeface="+mn-lt"/>
                <a:cs typeface="+mn-lt"/>
              </a:rPr>
              <a:t>An equation which has only one variable term is called a Monomial equation. This is also called a </a:t>
            </a:r>
            <a:r>
              <a:rPr lang="en-US" sz="3200" b="1" dirty="0">
                <a:ea typeface="+mn-lt"/>
                <a:cs typeface="+mn-lt"/>
              </a:rPr>
              <a:t>linear equation</a:t>
            </a:r>
            <a:r>
              <a:rPr lang="en-US" sz="3200" dirty="0">
                <a:ea typeface="+mn-lt"/>
                <a:cs typeface="+mn-lt"/>
              </a:rPr>
              <a:t>. It can be expressed in the algebraic form of;</a:t>
            </a:r>
            <a:endParaRPr lang="en-US" sz="3200" dirty="0"/>
          </a:p>
          <a:p>
            <a:r>
              <a:rPr lang="en-US" sz="3200" b="1" dirty="0">
                <a:ea typeface="+mn-lt"/>
                <a:cs typeface="+mn-lt"/>
              </a:rPr>
              <a:t>ax + b = 0</a:t>
            </a:r>
            <a:endParaRPr lang="en-US" sz="3200" dirty="0"/>
          </a:p>
          <a:p>
            <a:r>
              <a:rPr lang="en-US" sz="3200" dirty="0">
                <a:ea typeface="+mn-lt"/>
                <a:cs typeface="+mn-lt"/>
              </a:rPr>
              <a:t>For Example:</a:t>
            </a:r>
            <a:endParaRPr lang="en-US" sz="3200" dirty="0"/>
          </a:p>
          <a:p>
            <a:pPr marL="285750" indent="-285750">
              <a:buFont typeface="Arial"/>
              <a:buChar char="•"/>
            </a:pPr>
            <a:r>
              <a:rPr lang="en-US" sz="3200" dirty="0">
                <a:ea typeface="+mn-lt"/>
                <a:cs typeface="+mn-lt"/>
              </a:rPr>
              <a:t>4x + 1 = 0</a:t>
            </a:r>
            <a:endParaRPr lang="en-US" sz="3200" dirty="0"/>
          </a:p>
          <a:p>
            <a:pPr marL="285750" indent="-285750">
              <a:buFont typeface="Arial"/>
              <a:buChar char="•"/>
            </a:pPr>
            <a:r>
              <a:rPr lang="en-US" sz="3200" dirty="0">
                <a:ea typeface="+mn-lt"/>
                <a:cs typeface="+mn-lt"/>
              </a:rPr>
              <a:t>5y = 2</a:t>
            </a:r>
            <a:endParaRPr lang="en-US" sz="3200" dirty="0"/>
          </a:p>
          <a:p>
            <a:pPr marL="285750" indent="-285750">
              <a:buFont typeface="Arial"/>
              <a:buChar char="•"/>
            </a:pPr>
            <a:r>
              <a:rPr lang="en-US" sz="3200" dirty="0">
                <a:ea typeface="+mn-lt"/>
                <a:cs typeface="+mn-lt"/>
              </a:rPr>
              <a:t>8z – 3 = 0</a:t>
            </a:r>
            <a:endParaRPr lang="en-US" sz="3200" dirty="0"/>
          </a:p>
          <a:p>
            <a:pPr marL="285750" indent="-285750" algn="l">
              <a:buFont typeface="Arial"/>
              <a:buChar char="•"/>
            </a:pPr>
            <a:endParaRPr lang="en-US" sz="3200" dirty="0"/>
          </a:p>
          <a:p>
            <a:pPr>
              <a:buFont typeface="Arial"/>
              <a:buChar char="•"/>
            </a:pPr>
            <a:endParaRPr lang="en-US" sz="2400" dirty="0"/>
          </a:p>
          <a:p>
            <a:endParaRPr lang="en-US" sz="2400" dirty="0"/>
          </a:p>
        </p:txBody>
      </p:sp>
    </p:spTree>
    <p:extLst>
      <p:ext uri="{BB962C8B-B14F-4D97-AF65-F5344CB8AC3E}">
        <p14:creationId xmlns:p14="http://schemas.microsoft.com/office/powerpoint/2010/main" val="3338680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34D05-7C84-F03F-FE99-E865B4159948}"/>
              </a:ext>
            </a:extLst>
          </p:cNvPr>
          <p:cNvSpPr txBox="1"/>
          <p:nvPr/>
        </p:nvSpPr>
        <p:spPr>
          <a:xfrm>
            <a:off x="813759" y="799382"/>
            <a:ext cx="11125199"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FF0000"/>
                </a:solidFill>
              </a:rPr>
              <a:t>Binomial Equations:</a:t>
            </a:r>
          </a:p>
          <a:p>
            <a:r>
              <a:rPr lang="en-US" sz="2400" dirty="0">
                <a:ea typeface="+mn-lt"/>
                <a:cs typeface="+mn-lt"/>
              </a:rPr>
              <a:t>An equation which has only two variable terms and is followed by one variable term is called a Binomial equation. This is also in the form of the </a:t>
            </a:r>
            <a:r>
              <a:rPr lang="en-US" sz="2400" b="1" dirty="0">
                <a:ea typeface="+mn-lt"/>
                <a:cs typeface="+mn-lt"/>
              </a:rPr>
              <a:t>quadratic equation</a:t>
            </a:r>
            <a:r>
              <a:rPr lang="en-US" sz="2400" dirty="0">
                <a:ea typeface="+mn-lt"/>
                <a:cs typeface="+mn-lt"/>
              </a:rPr>
              <a:t>. It can be expressed in the algebraic form of;</a:t>
            </a:r>
            <a:endParaRPr lang="en-US" sz="2400" dirty="0"/>
          </a:p>
          <a:p>
            <a:r>
              <a:rPr lang="en-US" sz="2400" b="1" dirty="0">
                <a:ea typeface="+mn-lt"/>
                <a:cs typeface="+mn-lt"/>
              </a:rPr>
              <a:t>ax</a:t>
            </a:r>
            <a:r>
              <a:rPr lang="en-US" sz="2400" b="1" baseline="30000" dirty="0">
                <a:ea typeface="+mn-lt"/>
                <a:cs typeface="+mn-lt"/>
              </a:rPr>
              <a:t>2 </a:t>
            </a:r>
            <a:r>
              <a:rPr lang="en-US" sz="2400" b="1" dirty="0">
                <a:ea typeface="+mn-lt"/>
                <a:cs typeface="+mn-lt"/>
              </a:rPr>
              <a:t>+ bx + c = 0</a:t>
            </a:r>
            <a:endParaRPr lang="en-US" sz="2400" dirty="0"/>
          </a:p>
          <a:p>
            <a:r>
              <a:rPr lang="en-US" sz="2400" dirty="0">
                <a:ea typeface="+mn-lt"/>
                <a:cs typeface="+mn-lt"/>
              </a:rPr>
              <a:t>For Example:</a:t>
            </a:r>
            <a:endParaRPr lang="en-US" sz="2400" dirty="0"/>
          </a:p>
          <a:p>
            <a:pPr marL="285750" indent="-285750">
              <a:buFont typeface="Arial"/>
              <a:buChar char="•"/>
            </a:pPr>
            <a:r>
              <a:rPr lang="en-US" sz="2400" dirty="0">
                <a:ea typeface="+mn-lt"/>
                <a:cs typeface="+mn-lt"/>
              </a:rPr>
              <a:t>2x</a:t>
            </a:r>
            <a:r>
              <a:rPr lang="en-US" sz="2400" baseline="30000" dirty="0">
                <a:ea typeface="+mn-lt"/>
                <a:cs typeface="+mn-lt"/>
              </a:rPr>
              <a:t>2 </a:t>
            </a:r>
            <a:r>
              <a:rPr lang="en-US" sz="2400" dirty="0">
                <a:ea typeface="+mn-lt"/>
                <a:cs typeface="+mn-lt"/>
              </a:rPr>
              <a:t>+ 5x + 20 = 0</a:t>
            </a:r>
            <a:endParaRPr lang="en-US" sz="2400" dirty="0"/>
          </a:p>
          <a:p>
            <a:pPr marL="285750" indent="-285750">
              <a:buFont typeface="Arial"/>
              <a:buChar char="•"/>
            </a:pPr>
            <a:r>
              <a:rPr lang="en-US" sz="2400" dirty="0">
                <a:ea typeface="+mn-lt"/>
                <a:cs typeface="+mn-lt"/>
              </a:rPr>
              <a:t>3x</a:t>
            </a:r>
            <a:r>
              <a:rPr lang="en-US" sz="2400" baseline="30000" dirty="0">
                <a:ea typeface="+mn-lt"/>
                <a:cs typeface="+mn-lt"/>
              </a:rPr>
              <a:t>2 </a:t>
            </a:r>
            <a:r>
              <a:rPr lang="en-US" sz="2400" dirty="0">
                <a:ea typeface="+mn-lt"/>
                <a:cs typeface="+mn-lt"/>
              </a:rPr>
              <a:t>– 4x + 12 = 0</a:t>
            </a:r>
            <a:endParaRPr lang="en-US" sz="2400" dirty="0"/>
          </a:p>
          <a:p>
            <a:pPr algn="l"/>
            <a:endParaRPr lang="en-US" dirty="0"/>
          </a:p>
        </p:txBody>
      </p:sp>
    </p:spTree>
    <p:extLst>
      <p:ext uri="{BB962C8B-B14F-4D97-AF65-F5344CB8AC3E}">
        <p14:creationId xmlns:p14="http://schemas.microsoft.com/office/powerpoint/2010/main" val="3123973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9890D9-B984-CBBA-D8BB-E8586083259D}"/>
              </a:ext>
            </a:extLst>
          </p:cNvPr>
          <p:cNvSpPr txBox="1"/>
          <p:nvPr/>
        </p:nvSpPr>
        <p:spPr>
          <a:xfrm>
            <a:off x="483079" y="554967"/>
            <a:ext cx="11527766"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Trinomial Equations:</a:t>
            </a:r>
            <a:endParaRPr lang="en-US" sz="2400" dirty="0"/>
          </a:p>
          <a:p>
            <a:endParaRPr lang="en-US" sz="2400" b="1" dirty="0">
              <a:ea typeface="+mn-lt"/>
              <a:cs typeface="+mn-lt"/>
            </a:endParaRPr>
          </a:p>
          <a:p>
            <a:r>
              <a:rPr lang="en-US" sz="2400" dirty="0">
                <a:ea typeface="+mn-lt"/>
                <a:cs typeface="+mn-lt"/>
              </a:rPr>
              <a:t>An equation which has only three variable terms and is followed by two variable and one variable term is called a Trinomial equation. This is also called a </a:t>
            </a:r>
            <a:r>
              <a:rPr lang="en-US" sz="2400" b="1" dirty="0">
                <a:ea typeface="+mn-lt"/>
                <a:cs typeface="+mn-lt"/>
              </a:rPr>
              <a:t>cubic equation</a:t>
            </a:r>
            <a:r>
              <a:rPr lang="en-US" sz="2400" dirty="0">
                <a:ea typeface="+mn-lt"/>
                <a:cs typeface="+mn-lt"/>
              </a:rPr>
              <a:t>. In other words, a polynomial equation which has a degree of three is called a cubic polynomial equation or trinomial polynomial equation.</a:t>
            </a:r>
            <a:endParaRPr lang="en-US" sz="2400" dirty="0"/>
          </a:p>
          <a:p>
            <a:r>
              <a:rPr lang="en-US" sz="2400" dirty="0">
                <a:ea typeface="+mn-lt"/>
                <a:cs typeface="+mn-lt"/>
              </a:rPr>
              <a:t>Since the power of the variable is the maximum up to 3, therefore, we get three values for a variable, say x.</a:t>
            </a:r>
            <a:endParaRPr lang="en-US" sz="2400" dirty="0"/>
          </a:p>
          <a:p>
            <a:r>
              <a:rPr lang="en-US" sz="2400" dirty="0">
                <a:ea typeface="+mn-lt"/>
                <a:cs typeface="+mn-lt"/>
              </a:rPr>
              <a:t>It is expressed as;</a:t>
            </a:r>
            <a:endParaRPr lang="en-US" sz="2400" dirty="0"/>
          </a:p>
          <a:p>
            <a:r>
              <a:rPr lang="en-US" sz="2400" b="1" dirty="0">
                <a:ea typeface="+mn-lt"/>
                <a:cs typeface="+mn-lt"/>
              </a:rPr>
              <a:t>a</a:t>
            </a:r>
            <a:r>
              <a:rPr lang="en-US" sz="2400" b="1" baseline="-25000" dirty="0">
                <a:ea typeface="+mn-lt"/>
                <a:cs typeface="+mn-lt"/>
              </a:rPr>
              <a:t>0</a:t>
            </a:r>
            <a:r>
              <a:rPr lang="en-US" sz="2400" b="1" dirty="0">
                <a:ea typeface="+mn-lt"/>
                <a:cs typeface="+mn-lt"/>
              </a:rPr>
              <a:t> x</a:t>
            </a:r>
            <a:r>
              <a:rPr lang="en-US" sz="2400" b="1" baseline="30000" dirty="0">
                <a:ea typeface="+mn-lt"/>
                <a:cs typeface="+mn-lt"/>
              </a:rPr>
              <a:t>3</a:t>
            </a:r>
            <a:r>
              <a:rPr lang="en-US" sz="2400" b="1" dirty="0">
                <a:ea typeface="+mn-lt"/>
                <a:cs typeface="+mn-lt"/>
              </a:rPr>
              <a:t> + a</a:t>
            </a:r>
            <a:r>
              <a:rPr lang="en-US" sz="2400" b="1" baseline="-25000" dirty="0">
                <a:ea typeface="+mn-lt"/>
                <a:cs typeface="+mn-lt"/>
              </a:rPr>
              <a:t>1</a:t>
            </a:r>
            <a:r>
              <a:rPr lang="en-US" sz="2400" b="1" dirty="0">
                <a:ea typeface="+mn-lt"/>
                <a:cs typeface="+mn-lt"/>
              </a:rPr>
              <a:t>x</a:t>
            </a:r>
            <a:r>
              <a:rPr lang="en-US" sz="2400" b="1" baseline="30000" dirty="0">
                <a:ea typeface="+mn-lt"/>
                <a:cs typeface="+mn-lt"/>
              </a:rPr>
              <a:t>2</a:t>
            </a:r>
            <a:r>
              <a:rPr lang="en-US" sz="2400" b="1" dirty="0">
                <a:ea typeface="+mn-lt"/>
                <a:cs typeface="+mn-lt"/>
              </a:rPr>
              <a:t> + a</a:t>
            </a:r>
            <a:r>
              <a:rPr lang="en-US" sz="2400" b="1" baseline="-25000" dirty="0">
                <a:ea typeface="+mn-lt"/>
                <a:cs typeface="+mn-lt"/>
              </a:rPr>
              <a:t>2</a:t>
            </a:r>
            <a:r>
              <a:rPr lang="en-US" sz="2400" b="1" dirty="0">
                <a:ea typeface="+mn-lt"/>
                <a:cs typeface="+mn-lt"/>
              </a:rPr>
              <a:t>x + a</a:t>
            </a:r>
            <a:r>
              <a:rPr lang="en-US" sz="2400" b="1" baseline="-25000" dirty="0">
                <a:ea typeface="+mn-lt"/>
                <a:cs typeface="+mn-lt"/>
              </a:rPr>
              <a:t>3 </a:t>
            </a:r>
            <a:r>
              <a:rPr lang="en-US" sz="2400" b="1" dirty="0">
                <a:ea typeface="+mn-lt"/>
                <a:cs typeface="+mn-lt"/>
              </a:rPr>
              <a:t>= 0, a ≠ 0</a:t>
            </a:r>
            <a:endParaRPr lang="en-US" sz="2400" dirty="0"/>
          </a:p>
          <a:p>
            <a:r>
              <a:rPr lang="en-US" sz="2400" dirty="0">
                <a:ea typeface="+mn-lt"/>
                <a:cs typeface="+mn-lt"/>
              </a:rPr>
              <a:t>or</a:t>
            </a:r>
            <a:endParaRPr lang="en-US" sz="2400" dirty="0"/>
          </a:p>
          <a:p>
            <a:r>
              <a:rPr lang="en-US" sz="2400" b="1" dirty="0">
                <a:ea typeface="+mn-lt"/>
                <a:cs typeface="+mn-lt"/>
              </a:rPr>
              <a:t>ax</a:t>
            </a:r>
            <a:r>
              <a:rPr lang="en-US" sz="2400" b="1" baseline="30000" dirty="0">
                <a:ea typeface="+mn-lt"/>
                <a:cs typeface="+mn-lt"/>
              </a:rPr>
              <a:t>3 </a:t>
            </a:r>
            <a:r>
              <a:rPr lang="en-US" sz="2400" b="1" dirty="0">
                <a:ea typeface="+mn-lt"/>
                <a:cs typeface="+mn-lt"/>
              </a:rPr>
              <a:t>+ bx</a:t>
            </a:r>
            <a:r>
              <a:rPr lang="en-US" sz="2400" b="1" baseline="30000" dirty="0">
                <a:ea typeface="+mn-lt"/>
                <a:cs typeface="+mn-lt"/>
              </a:rPr>
              <a:t>2</a:t>
            </a:r>
            <a:r>
              <a:rPr lang="en-US" sz="2400" b="1" dirty="0">
                <a:ea typeface="+mn-lt"/>
                <a:cs typeface="+mn-lt"/>
              </a:rPr>
              <a:t> + cx + d = 0</a:t>
            </a:r>
            <a:endParaRPr lang="en-US" sz="2400" dirty="0"/>
          </a:p>
          <a:p>
            <a:r>
              <a:rPr lang="en-US" sz="2400" b="1" dirty="0">
                <a:ea typeface="+mn-lt"/>
                <a:cs typeface="+mn-lt"/>
              </a:rPr>
              <a:t>For Example:</a:t>
            </a:r>
            <a:endParaRPr lang="en-US" sz="2400" dirty="0"/>
          </a:p>
          <a:p>
            <a:pPr marL="285750" indent="-285750">
              <a:buFont typeface="Arial"/>
              <a:buChar char="•"/>
            </a:pPr>
            <a:r>
              <a:rPr lang="en-US" sz="2400" dirty="0">
                <a:ea typeface="+mn-lt"/>
                <a:cs typeface="+mn-lt"/>
              </a:rPr>
              <a:t>3x</a:t>
            </a:r>
            <a:r>
              <a:rPr lang="en-US" sz="2400" baseline="30000" dirty="0">
                <a:ea typeface="+mn-lt"/>
                <a:cs typeface="+mn-lt"/>
              </a:rPr>
              <a:t>3 </a:t>
            </a:r>
            <a:r>
              <a:rPr lang="en-US" sz="2400" dirty="0">
                <a:ea typeface="+mn-lt"/>
                <a:cs typeface="+mn-lt"/>
              </a:rPr>
              <a:t>+ 12x</a:t>
            </a:r>
            <a:r>
              <a:rPr lang="en-US" sz="2400" baseline="30000" dirty="0">
                <a:ea typeface="+mn-lt"/>
                <a:cs typeface="+mn-lt"/>
              </a:rPr>
              <a:t>2</a:t>
            </a:r>
            <a:r>
              <a:rPr lang="en-US" sz="2400" dirty="0">
                <a:ea typeface="+mn-lt"/>
                <a:cs typeface="+mn-lt"/>
              </a:rPr>
              <a:t> – 8x – 10 = 0</a:t>
            </a:r>
            <a:endParaRPr lang="en-US" sz="2400" dirty="0"/>
          </a:p>
          <a:p>
            <a:pPr marL="285750" indent="-285750">
              <a:buFont typeface="Arial"/>
              <a:buChar char="•"/>
            </a:pPr>
            <a:r>
              <a:rPr lang="en-US" sz="2400" dirty="0">
                <a:ea typeface="+mn-lt"/>
                <a:cs typeface="+mn-lt"/>
              </a:rPr>
              <a:t>9x</a:t>
            </a:r>
            <a:r>
              <a:rPr lang="en-US" sz="2400" baseline="30000" dirty="0">
                <a:ea typeface="+mn-lt"/>
                <a:cs typeface="+mn-lt"/>
              </a:rPr>
              <a:t>3 </a:t>
            </a:r>
            <a:r>
              <a:rPr lang="en-US" sz="2400" dirty="0">
                <a:ea typeface="+mn-lt"/>
                <a:cs typeface="+mn-lt"/>
              </a:rPr>
              <a:t>+ 5x</a:t>
            </a:r>
            <a:r>
              <a:rPr lang="en-US" sz="2400" baseline="30000" dirty="0">
                <a:ea typeface="+mn-lt"/>
                <a:cs typeface="+mn-lt"/>
              </a:rPr>
              <a:t>2</a:t>
            </a:r>
            <a:r>
              <a:rPr lang="en-US" sz="2400" dirty="0">
                <a:ea typeface="+mn-lt"/>
                <a:cs typeface="+mn-lt"/>
              </a:rPr>
              <a:t> – 4x – 2 = 0</a:t>
            </a:r>
            <a:endParaRPr lang="en-US" sz="2400" dirty="0"/>
          </a:p>
          <a:p>
            <a:pPr algn="l"/>
            <a:endParaRPr lang="en-US" sz="2400" dirty="0"/>
          </a:p>
        </p:txBody>
      </p:sp>
    </p:spTree>
    <p:extLst>
      <p:ext uri="{BB962C8B-B14F-4D97-AF65-F5344CB8AC3E}">
        <p14:creationId xmlns:p14="http://schemas.microsoft.com/office/powerpoint/2010/main" val="1356795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0D70C8A-A50E-4B41-86A2-E2F855812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9" name="Rectangle 8">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5" name="Rectangle 14">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extBox 1">
            <a:extLst>
              <a:ext uri="{FF2B5EF4-FFF2-40B4-BE49-F238E27FC236}">
                <a16:creationId xmlns:a16="http://schemas.microsoft.com/office/drawing/2014/main" id="{8325BB84-48DB-505C-1131-12AA58C80B99}"/>
              </a:ext>
            </a:extLst>
          </p:cNvPr>
          <p:cNvSpPr txBox="1"/>
          <p:nvPr/>
        </p:nvSpPr>
        <p:spPr>
          <a:xfrm>
            <a:off x="1440519" y="1420706"/>
            <a:ext cx="5514758" cy="401658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182880" defTabSz="914400">
              <a:spcAft>
                <a:spcPts val="600"/>
              </a:spcAft>
              <a:buClr>
                <a:schemeClr val="tx1">
                  <a:lumMod val="85000"/>
                  <a:lumOff val="15000"/>
                </a:schemeClr>
              </a:buClr>
              <a:buFont typeface="Garamond" pitchFamily="18" charset="0"/>
              <a:buChar char="◦"/>
            </a:pPr>
            <a:r>
              <a:rPr lang="en-US" sz="2400" dirty="0">
                <a:solidFill>
                  <a:schemeClr val="tx1">
                    <a:lumMod val="75000"/>
                    <a:lumOff val="25000"/>
                  </a:schemeClr>
                </a:solidFill>
              </a:rPr>
              <a:t>Quadratic Polynomial Equation</a:t>
            </a:r>
          </a:p>
          <a:p>
            <a:pPr indent="-182880" defTabSz="914400">
              <a:spcAft>
                <a:spcPts val="600"/>
              </a:spcAft>
              <a:buClr>
                <a:schemeClr val="tx1">
                  <a:lumMod val="85000"/>
                  <a:lumOff val="15000"/>
                </a:schemeClr>
              </a:buClr>
              <a:buFont typeface="Garamond" pitchFamily="18" charset="0"/>
              <a:buChar char="◦"/>
            </a:pPr>
            <a:r>
              <a:rPr lang="en-US" sz="2400" dirty="0">
                <a:solidFill>
                  <a:schemeClr val="tx1">
                    <a:lumMod val="75000"/>
                    <a:lumOff val="25000"/>
                  </a:schemeClr>
                </a:solidFill>
              </a:rPr>
              <a:t>A polynomial equation which has a degree as two is called a </a:t>
            </a:r>
            <a:r>
              <a:rPr lang="en-US" sz="2400" dirty="0">
                <a:solidFill>
                  <a:schemeClr val="tx1">
                    <a:lumMod val="75000"/>
                    <a:lumOff val="25000"/>
                  </a:schemeClr>
                </a:solidFill>
                <a:hlinkClick r:id="rId3">
                  <a:extLst>
                    <a:ext uri="{A12FA001-AC4F-418D-AE19-62706E023703}">
                      <ahyp:hlinkClr xmlns:ahyp="http://schemas.microsoft.com/office/drawing/2018/hyperlinkcolor" val="tx"/>
                    </a:ext>
                  </a:extLst>
                </a:hlinkClick>
              </a:rPr>
              <a:t>quadratic equation</a:t>
            </a:r>
            <a:r>
              <a:rPr lang="en-US" sz="2400" dirty="0">
                <a:solidFill>
                  <a:schemeClr val="tx1">
                    <a:lumMod val="75000"/>
                    <a:lumOff val="25000"/>
                  </a:schemeClr>
                </a:solidFill>
              </a:rPr>
              <a:t>. The expression for the quadratic equation is:</a:t>
            </a:r>
          </a:p>
          <a:p>
            <a:pPr indent="-182880" defTabSz="914400">
              <a:spcAft>
                <a:spcPts val="600"/>
              </a:spcAft>
              <a:buClr>
                <a:schemeClr val="tx1">
                  <a:lumMod val="85000"/>
                  <a:lumOff val="15000"/>
                </a:schemeClr>
              </a:buClr>
              <a:buFont typeface="Garamond" pitchFamily="18" charset="0"/>
              <a:buChar char="◦"/>
            </a:pPr>
            <a:r>
              <a:rPr lang="en-US" sz="2400" b="1" dirty="0">
                <a:solidFill>
                  <a:schemeClr val="tx1">
                    <a:lumMod val="75000"/>
                    <a:lumOff val="25000"/>
                  </a:schemeClr>
                </a:solidFill>
              </a:rPr>
              <a:t>ax</a:t>
            </a:r>
            <a:r>
              <a:rPr lang="en-US" sz="2400" b="1" baseline="30000" dirty="0">
                <a:solidFill>
                  <a:schemeClr val="tx1">
                    <a:lumMod val="75000"/>
                    <a:lumOff val="25000"/>
                  </a:schemeClr>
                </a:solidFill>
              </a:rPr>
              <a:t>2 </a:t>
            </a:r>
            <a:r>
              <a:rPr lang="en-US" sz="2400" b="1" dirty="0">
                <a:solidFill>
                  <a:schemeClr val="tx1">
                    <a:lumMod val="75000"/>
                    <a:lumOff val="25000"/>
                  </a:schemeClr>
                </a:solidFill>
              </a:rPr>
              <a:t>+ bx + c = 0 ; a ≠ 0</a:t>
            </a:r>
            <a:endParaRPr lang="en-US" sz="2400" dirty="0">
              <a:solidFill>
                <a:schemeClr val="tx1">
                  <a:lumMod val="75000"/>
                  <a:lumOff val="25000"/>
                </a:schemeClr>
              </a:solidFill>
            </a:endParaRPr>
          </a:p>
          <a:p>
            <a:pPr indent="-182880" defTabSz="914400">
              <a:spcAft>
                <a:spcPts val="600"/>
              </a:spcAft>
              <a:buClr>
                <a:schemeClr val="tx1">
                  <a:lumMod val="85000"/>
                  <a:lumOff val="15000"/>
                </a:schemeClr>
              </a:buClr>
              <a:buFont typeface="Garamond" pitchFamily="18" charset="0"/>
              <a:buChar char="◦"/>
            </a:pPr>
            <a:r>
              <a:rPr lang="en-US" sz="2400" dirty="0">
                <a:solidFill>
                  <a:schemeClr val="tx1">
                    <a:lumMod val="75000"/>
                    <a:lumOff val="25000"/>
                  </a:schemeClr>
                </a:solidFill>
              </a:rPr>
              <a:t>Here, </a:t>
            </a:r>
            <a:r>
              <a:rPr lang="en-US" sz="2400" err="1">
                <a:solidFill>
                  <a:schemeClr val="tx1">
                    <a:lumMod val="75000"/>
                    <a:lumOff val="25000"/>
                  </a:schemeClr>
                </a:solidFill>
              </a:rPr>
              <a:t>a,b</a:t>
            </a:r>
            <a:r>
              <a:rPr lang="en-US" sz="2400" dirty="0">
                <a:solidFill>
                  <a:schemeClr val="tx1">
                    <a:lumMod val="75000"/>
                    <a:lumOff val="25000"/>
                  </a:schemeClr>
                </a:solidFill>
              </a:rPr>
              <a:t>, and c are real numbers. The roots of quadratic equations will be two values for the variable x. </a:t>
            </a:r>
          </a:p>
        </p:txBody>
      </p:sp>
      <p:cxnSp>
        <p:nvCxnSpPr>
          <p:cNvPr id="17" name="Straight Connector 16">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5731"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4135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AEAB4C-4CE3-60C7-1381-3FB5686E14C8}"/>
              </a:ext>
            </a:extLst>
          </p:cNvPr>
          <p:cNvSpPr txBox="1"/>
          <p:nvPr/>
        </p:nvSpPr>
        <p:spPr>
          <a:xfrm>
            <a:off x="411193" y="454325"/>
            <a:ext cx="1141274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When we have two functions, f(x) and g(x), whereby f(x) = g(x) for all real values for x, we can say that f(x) and g(x) are </a:t>
            </a:r>
            <a:r>
              <a:rPr lang="en-US" sz="2400" b="1" dirty="0">
                <a:ea typeface="+mn-lt"/>
                <a:cs typeface="+mn-lt"/>
              </a:rPr>
              <a:t>equivalent functions</a:t>
            </a:r>
            <a:r>
              <a:rPr lang="en-US" sz="2400" dirty="0">
                <a:ea typeface="+mn-lt"/>
                <a:cs typeface="+mn-lt"/>
              </a:rPr>
              <a:t>. Likewise, in polynomials, when we have two polynomials, P(x) and Q(x), where by P(x) = Q(x) for all real values of x, we can say that P(x) and Q(x) are </a:t>
            </a:r>
            <a:r>
              <a:rPr lang="en-US" sz="2400" b="1" dirty="0">
                <a:ea typeface="+mn-lt"/>
                <a:cs typeface="+mn-lt"/>
              </a:rPr>
              <a:t>equivalent polynomials</a:t>
            </a:r>
            <a:r>
              <a:rPr lang="en-US" sz="2400" dirty="0">
                <a:ea typeface="+mn-lt"/>
                <a:cs typeface="+mn-lt"/>
              </a:rPr>
              <a:t>.</a:t>
            </a:r>
          </a:p>
          <a:p>
            <a:endParaRPr lang="en-US" sz="2400" dirty="0"/>
          </a:p>
        </p:txBody>
      </p:sp>
      <p:graphicFrame>
        <p:nvGraphicFramePr>
          <p:cNvPr id="4" name="Table 3">
            <a:extLst>
              <a:ext uri="{FF2B5EF4-FFF2-40B4-BE49-F238E27FC236}">
                <a16:creationId xmlns:a16="http://schemas.microsoft.com/office/drawing/2014/main" id="{C0AA7897-6EF9-BF85-8871-88FE5D8ADC1D}"/>
              </a:ext>
            </a:extLst>
          </p:cNvPr>
          <p:cNvGraphicFramePr>
            <a:graphicFrameLocks noGrp="1"/>
          </p:cNvGraphicFramePr>
          <p:nvPr>
            <p:extLst>
              <p:ext uri="{D42A27DB-BD31-4B8C-83A1-F6EECF244321}">
                <p14:modId xmlns:p14="http://schemas.microsoft.com/office/powerpoint/2010/main" val="2191714510"/>
              </p:ext>
            </p:extLst>
          </p:nvPr>
        </p:nvGraphicFramePr>
        <p:xfrm>
          <a:off x="488830" y="3306792"/>
          <a:ext cx="9955749" cy="3139923"/>
        </p:xfrm>
        <a:graphic>
          <a:graphicData uri="http://schemas.openxmlformats.org/drawingml/2006/table">
            <a:tbl>
              <a:tblPr firstRow="1" bandRow="1">
                <a:tableStyleId>{5C22544A-7EE6-4342-B048-85BDC9FD1C3A}</a:tableStyleId>
              </a:tblPr>
              <a:tblGrid>
                <a:gridCol w="1954575">
                  <a:extLst>
                    <a:ext uri="{9D8B030D-6E8A-4147-A177-3AD203B41FA5}">
                      <a16:colId xmlns:a16="http://schemas.microsoft.com/office/drawing/2014/main" val="566883032"/>
                    </a:ext>
                  </a:extLst>
                </a:gridCol>
                <a:gridCol w="1333529">
                  <a:extLst>
                    <a:ext uri="{9D8B030D-6E8A-4147-A177-3AD203B41FA5}">
                      <a16:colId xmlns:a16="http://schemas.microsoft.com/office/drawing/2014/main" val="3834331462"/>
                    </a:ext>
                  </a:extLst>
                </a:gridCol>
                <a:gridCol w="1333529">
                  <a:extLst>
                    <a:ext uri="{9D8B030D-6E8A-4147-A177-3AD203B41FA5}">
                      <a16:colId xmlns:a16="http://schemas.microsoft.com/office/drawing/2014/main" val="808603326"/>
                    </a:ext>
                  </a:extLst>
                </a:gridCol>
                <a:gridCol w="1333529">
                  <a:extLst>
                    <a:ext uri="{9D8B030D-6E8A-4147-A177-3AD203B41FA5}">
                      <a16:colId xmlns:a16="http://schemas.microsoft.com/office/drawing/2014/main" val="3103709939"/>
                    </a:ext>
                  </a:extLst>
                </a:gridCol>
                <a:gridCol w="1333529">
                  <a:extLst>
                    <a:ext uri="{9D8B030D-6E8A-4147-A177-3AD203B41FA5}">
                      <a16:colId xmlns:a16="http://schemas.microsoft.com/office/drawing/2014/main" val="391692537"/>
                    </a:ext>
                  </a:extLst>
                </a:gridCol>
                <a:gridCol w="1333529">
                  <a:extLst>
                    <a:ext uri="{9D8B030D-6E8A-4147-A177-3AD203B41FA5}">
                      <a16:colId xmlns:a16="http://schemas.microsoft.com/office/drawing/2014/main" val="1798918420"/>
                    </a:ext>
                  </a:extLst>
                </a:gridCol>
                <a:gridCol w="1333529">
                  <a:extLst>
                    <a:ext uri="{9D8B030D-6E8A-4147-A177-3AD203B41FA5}">
                      <a16:colId xmlns:a16="http://schemas.microsoft.com/office/drawing/2014/main" val="1245033096"/>
                    </a:ext>
                  </a:extLst>
                </a:gridCol>
              </a:tblGrid>
              <a:tr h="1046641">
                <a:tc>
                  <a:txBody>
                    <a:bodyPr/>
                    <a:lstStyle/>
                    <a:p>
                      <a:pPr algn="l" fontAlgn="ctr"/>
                      <a:r>
                        <a:rPr lang="en-US" dirty="0">
                          <a:effectLst/>
                        </a:rPr>
                        <a:t>x﻿</a:t>
                      </a:r>
                    </a:p>
                  </a:txBody>
                  <a:tcPr marL="47625" marR="47625" marT="47625" marB="47625" anchor="ctr"/>
                </a:tc>
                <a:tc>
                  <a:txBody>
                    <a:bodyPr/>
                    <a:lstStyle/>
                    <a:p>
                      <a:pPr algn="l" fontAlgn="ctr"/>
                      <a:r>
                        <a:rPr lang="en-US" dirty="0">
                          <a:effectLst/>
                        </a:rPr>
                        <a:t>-2</a:t>
                      </a:r>
                    </a:p>
                  </a:txBody>
                  <a:tcPr marL="47625" marR="47625" marT="47625" marB="47625" anchor="ctr"/>
                </a:tc>
                <a:tc>
                  <a:txBody>
                    <a:bodyPr/>
                    <a:lstStyle/>
                    <a:p>
                      <a:pPr algn="l" fontAlgn="ctr"/>
                      <a:r>
                        <a:rPr lang="en-US" dirty="0">
                          <a:effectLst/>
                        </a:rPr>
                        <a:t>-1﻿</a:t>
                      </a:r>
                    </a:p>
                  </a:txBody>
                  <a:tcPr marL="47625" marR="47625" marT="47625" marB="47625" anchor="ctr"/>
                </a:tc>
                <a:tc>
                  <a:txBody>
                    <a:bodyPr/>
                    <a:lstStyle/>
                    <a:p>
                      <a:pPr algn="l" fontAlgn="ctr"/>
                      <a:r>
                        <a:rPr lang="en-US" dirty="0">
                          <a:effectLst/>
                        </a:rPr>
                        <a:t>0﻿</a:t>
                      </a:r>
                    </a:p>
                  </a:txBody>
                  <a:tcPr marL="47625" marR="47625" marT="47625" marB="47625" anchor="ctr"/>
                </a:tc>
                <a:tc>
                  <a:txBody>
                    <a:bodyPr/>
                    <a:lstStyle/>
                    <a:p>
                      <a:pPr algn="l" fontAlgn="ctr"/>
                      <a:r>
                        <a:rPr lang="en-US" dirty="0">
                          <a:effectLst/>
                        </a:rPr>
                        <a:t>1﻿</a:t>
                      </a:r>
                    </a:p>
                  </a:txBody>
                  <a:tcPr marL="47625" marR="47625" marT="47625" marB="47625" anchor="ctr"/>
                </a:tc>
                <a:tc>
                  <a:txBody>
                    <a:bodyPr/>
                    <a:lstStyle/>
                    <a:p>
                      <a:pPr algn="l" fontAlgn="ctr"/>
                      <a:r>
                        <a:rPr lang="en-US" dirty="0">
                          <a:effectLst/>
                        </a:rPr>
                        <a:t>2﻿</a:t>
                      </a:r>
                    </a:p>
                  </a:txBody>
                  <a:tcPr marL="47625" marR="47625" marT="47625" marB="47625" anchor="ctr"/>
                </a:tc>
                <a:tc>
                  <a:txBody>
                    <a:bodyPr/>
                    <a:lstStyle/>
                    <a:p>
                      <a:pPr algn="l" fontAlgn="ctr"/>
                      <a:r>
                        <a:rPr lang="en-US" dirty="0">
                          <a:effectLst/>
                        </a:rPr>
                        <a:t>3﻿</a:t>
                      </a:r>
                    </a:p>
                  </a:txBody>
                  <a:tcPr marL="47625" marR="47625" marT="47625" marB="47625" anchor="ctr"/>
                </a:tc>
                <a:extLst>
                  <a:ext uri="{0D108BD9-81ED-4DB2-BD59-A6C34878D82A}">
                    <a16:rowId xmlns:a16="http://schemas.microsoft.com/office/drawing/2014/main" val="1383150146"/>
                  </a:ext>
                </a:extLst>
              </a:tr>
              <a:tr h="1046641">
                <a:tc>
                  <a:txBody>
                    <a:bodyPr/>
                    <a:lstStyle/>
                    <a:p>
                      <a:pPr algn="l" fontAlgn="ctr"/>
                      <a:r>
                        <a:rPr lang="en-US" dirty="0">
                          <a:effectLst/>
                        </a:rPr>
                        <a:t>﻿P(x)</a:t>
                      </a:r>
                    </a:p>
                  </a:txBody>
                  <a:tcPr marL="47625" marR="47625" marT="47625" marB="47625" anchor="ctr"/>
                </a:tc>
                <a:tc>
                  <a:txBody>
                    <a:bodyPr/>
                    <a:lstStyle/>
                    <a:p>
                      <a:pPr algn="l" fontAlgn="ctr"/>
                      <a:r>
                        <a:rPr lang="en-US" dirty="0">
                          <a:effectLst/>
                        </a:rPr>
                        <a:t>﻿1</a:t>
                      </a:r>
                    </a:p>
                  </a:txBody>
                  <a:tcPr marL="47625" marR="47625" marT="47625" marB="47625" anchor="ctr"/>
                </a:tc>
                <a:tc>
                  <a:txBody>
                    <a:bodyPr/>
                    <a:lstStyle/>
                    <a:p>
                      <a:pPr algn="l" fontAlgn="ctr"/>
                      <a:r>
                        <a:rPr lang="en-US" dirty="0">
                          <a:effectLst/>
                        </a:rPr>
                        <a:t>﻿0</a:t>
                      </a:r>
                    </a:p>
                  </a:txBody>
                  <a:tcPr marL="47625" marR="47625" marT="47625" marB="47625" anchor="ctr"/>
                </a:tc>
                <a:tc>
                  <a:txBody>
                    <a:bodyPr/>
                    <a:lstStyle/>
                    <a:p>
                      <a:pPr algn="l" fontAlgn="ctr"/>
                      <a:r>
                        <a:rPr lang="en-US" dirty="0">
                          <a:effectLst/>
                        </a:rPr>
                        <a:t>1﻿</a:t>
                      </a:r>
                    </a:p>
                  </a:txBody>
                  <a:tcPr marL="47625" marR="47625" marT="47625" marB="47625" anchor="ctr"/>
                </a:tc>
                <a:tc>
                  <a:txBody>
                    <a:bodyPr/>
                    <a:lstStyle/>
                    <a:p>
                      <a:pPr algn="l" fontAlgn="ctr"/>
                      <a:r>
                        <a:rPr lang="en-US" dirty="0">
                          <a:effectLst/>
                        </a:rPr>
                        <a:t>4﻿</a:t>
                      </a:r>
                    </a:p>
                  </a:txBody>
                  <a:tcPr marL="47625" marR="47625" marT="47625" marB="47625" anchor="ctr"/>
                </a:tc>
                <a:tc>
                  <a:txBody>
                    <a:bodyPr/>
                    <a:lstStyle/>
                    <a:p>
                      <a:pPr algn="l" fontAlgn="ctr"/>
                      <a:r>
                        <a:rPr lang="en-US" dirty="0">
                          <a:effectLst/>
                        </a:rPr>
                        <a:t>9﻿</a:t>
                      </a:r>
                    </a:p>
                  </a:txBody>
                  <a:tcPr marL="47625" marR="47625" marT="47625" marB="47625" anchor="ctr"/>
                </a:tc>
                <a:tc>
                  <a:txBody>
                    <a:bodyPr/>
                    <a:lstStyle/>
                    <a:p>
                      <a:pPr algn="l" fontAlgn="ctr"/>
                      <a:r>
                        <a:rPr lang="en-US" dirty="0">
                          <a:effectLst/>
                        </a:rPr>
                        <a:t>16﻿</a:t>
                      </a:r>
                    </a:p>
                  </a:txBody>
                  <a:tcPr marL="47625" marR="47625" marT="47625" marB="47625" anchor="ctr"/>
                </a:tc>
                <a:extLst>
                  <a:ext uri="{0D108BD9-81ED-4DB2-BD59-A6C34878D82A}">
                    <a16:rowId xmlns:a16="http://schemas.microsoft.com/office/drawing/2014/main" val="3784983656"/>
                  </a:ext>
                </a:extLst>
              </a:tr>
              <a:tr h="1046641">
                <a:tc>
                  <a:txBody>
                    <a:bodyPr/>
                    <a:lstStyle/>
                    <a:p>
                      <a:pPr algn="l" fontAlgn="ctr"/>
                      <a:r>
                        <a:rPr lang="en-US" dirty="0">
                          <a:effectLst/>
                        </a:rPr>
                        <a:t>﻿Q(x)</a:t>
                      </a:r>
                    </a:p>
                  </a:txBody>
                  <a:tcPr marL="47625" marR="47625" marT="47625" marB="47625" anchor="ctr"/>
                </a:tc>
                <a:tc>
                  <a:txBody>
                    <a:bodyPr/>
                    <a:lstStyle/>
                    <a:p>
                      <a:pPr algn="l" fontAlgn="ctr"/>
                      <a:r>
                        <a:rPr lang="en-US" dirty="0">
                          <a:effectLst/>
                        </a:rPr>
                        <a:t>﻿1</a:t>
                      </a:r>
                    </a:p>
                  </a:txBody>
                  <a:tcPr marL="47625" marR="47625" marT="47625" marB="47625" anchor="ctr"/>
                </a:tc>
                <a:tc>
                  <a:txBody>
                    <a:bodyPr/>
                    <a:lstStyle/>
                    <a:p>
                      <a:pPr algn="l" fontAlgn="ctr"/>
                      <a:r>
                        <a:rPr lang="en-US" dirty="0">
                          <a:effectLst/>
                        </a:rPr>
                        <a:t>0﻿</a:t>
                      </a:r>
                    </a:p>
                  </a:txBody>
                  <a:tcPr marL="47625" marR="47625" marT="47625" marB="47625" anchor="ctr"/>
                </a:tc>
                <a:tc>
                  <a:txBody>
                    <a:bodyPr/>
                    <a:lstStyle/>
                    <a:p>
                      <a:pPr algn="l" fontAlgn="ctr"/>
                      <a:r>
                        <a:rPr lang="en-US" dirty="0">
                          <a:effectLst/>
                        </a:rPr>
                        <a:t>1﻿</a:t>
                      </a:r>
                    </a:p>
                  </a:txBody>
                  <a:tcPr marL="47625" marR="47625" marT="47625" marB="47625" anchor="ctr"/>
                </a:tc>
                <a:tc>
                  <a:txBody>
                    <a:bodyPr/>
                    <a:lstStyle/>
                    <a:p>
                      <a:pPr algn="l" fontAlgn="ctr"/>
                      <a:r>
                        <a:rPr lang="en-US" dirty="0">
                          <a:effectLst/>
                        </a:rPr>
                        <a:t>4﻿</a:t>
                      </a:r>
                    </a:p>
                  </a:txBody>
                  <a:tcPr marL="47625" marR="47625" marT="47625" marB="47625" anchor="ctr"/>
                </a:tc>
                <a:tc>
                  <a:txBody>
                    <a:bodyPr/>
                    <a:lstStyle/>
                    <a:p>
                      <a:pPr algn="l" fontAlgn="ctr"/>
                      <a:r>
                        <a:rPr lang="en-US" dirty="0">
                          <a:effectLst/>
                        </a:rPr>
                        <a:t>9﻿</a:t>
                      </a:r>
                    </a:p>
                  </a:txBody>
                  <a:tcPr marL="47625" marR="47625" marT="47625" marB="47625" anchor="ctr"/>
                </a:tc>
                <a:tc>
                  <a:txBody>
                    <a:bodyPr/>
                    <a:lstStyle/>
                    <a:p>
                      <a:pPr algn="l" fontAlgn="ctr"/>
                      <a:r>
                        <a:rPr lang="en-US" dirty="0">
                          <a:effectLst/>
                        </a:rPr>
                        <a:t>16</a:t>
                      </a:r>
                    </a:p>
                  </a:txBody>
                  <a:tcPr marL="47625" marR="47625" marT="47625" marB="47625" anchor="ctr"/>
                </a:tc>
                <a:extLst>
                  <a:ext uri="{0D108BD9-81ED-4DB2-BD59-A6C34878D82A}">
                    <a16:rowId xmlns:a16="http://schemas.microsoft.com/office/drawing/2014/main" val="140076358"/>
                  </a:ext>
                </a:extLst>
              </a:tr>
            </a:tbl>
          </a:graphicData>
        </a:graphic>
      </p:graphicFrame>
      <p:sp>
        <p:nvSpPr>
          <p:cNvPr id="5" name="TextBox 4">
            <a:extLst>
              <a:ext uri="{FF2B5EF4-FFF2-40B4-BE49-F238E27FC236}">
                <a16:creationId xmlns:a16="http://schemas.microsoft.com/office/drawing/2014/main" id="{74A2D4A1-686D-5CCF-7BC7-C7D0E74266BC}"/>
              </a:ext>
            </a:extLst>
          </p:cNvPr>
          <p:cNvSpPr txBox="1"/>
          <p:nvPr/>
        </p:nvSpPr>
        <p:spPr>
          <a:xfrm>
            <a:off x="312535" y="2385849"/>
            <a:ext cx="1168393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pple-system"/>
              </a:rPr>
              <a:t>For example, let </a:t>
            </a:r>
            <a:r>
              <a:rPr lang="en-US" sz="2000" dirty="0">
                <a:solidFill>
                  <a:srgbClr val="0000FF"/>
                </a:solidFill>
                <a:latin typeface="-apple-system"/>
              </a:rPr>
              <a:t>P(x) = (x+1)</a:t>
            </a:r>
            <a:r>
              <a:rPr lang="en-US" sz="2000" baseline="30000" dirty="0">
                <a:solidFill>
                  <a:srgbClr val="0000FF"/>
                </a:solidFill>
                <a:latin typeface="-apple-system"/>
              </a:rPr>
              <a:t>2 </a:t>
            </a:r>
            <a:r>
              <a:rPr lang="en-US" sz="2000" dirty="0">
                <a:latin typeface="-apple-system"/>
              </a:rPr>
              <a:t>and </a:t>
            </a:r>
            <a:r>
              <a:rPr lang="en-US" sz="2000" dirty="0">
                <a:solidFill>
                  <a:srgbClr val="9900FF"/>
                </a:solidFill>
                <a:latin typeface="-apple-system"/>
              </a:rPr>
              <a:t>Q(x) = x</a:t>
            </a:r>
            <a:r>
              <a:rPr lang="en-US" sz="2000" baseline="30000" dirty="0">
                <a:solidFill>
                  <a:srgbClr val="9900FF"/>
                </a:solidFill>
                <a:latin typeface="-apple-system"/>
              </a:rPr>
              <a:t>2</a:t>
            </a:r>
            <a:r>
              <a:rPr lang="en-US" sz="2000" dirty="0">
                <a:solidFill>
                  <a:srgbClr val="9900FF"/>
                </a:solidFill>
                <a:latin typeface="-apple-system"/>
              </a:rPr>
              <a:t> + 2x + 1</a:t>
            </a:r>
            <a:r>
              <a:rPr lang="en-US" sz="2000" dirty="0">
                <a:latin typeface="-apple-system"/>
              </a:rPr>
              <a:t>. When we substitute any real value of x into both </a:t>
            </a:r>
            <a:r>
              <a:rPr lang="en-US" sz="2000" dirty="0">
                <a:solidFill>
                  <a:srgbClr val="0000FF"/>
                </a:solidFill>
                <a:latin typeface="-apple-system"/>
              </a:rPr>
              <a:t>P(x)</a:t>
            </a:r>
            <a:r>
              <a:rPr lang="en-US" sz="2000" dirty="0">
                <a:latin typeface="-apple-system"/>
              </a:rPr>
              <a:t> and </a:t>
            </a:r>
            <a:r>
              <a:rPr lang="en-US" sz="2000" dirty="0">
                <a:solidFill>
                  <a:srgbClr val="9900FF"/>
                </a:solidFill>
                <a:latin typeface="-apple-system"/>
              </a:rPr>
              <a:t>Q(x)</a:t>
            </a:r>
            <a:r>
              <a:rPr lang="en-US" sz="2000" dirty="0">
                <a:latin typeface="-apple-system"/>
              </a:rPr>
              <a:t>, their values are always the same. </a:t>
            </a:r>
            <a:endParaRPr lang="en-US"/>
          </a:p>
        </p:txBody>
      </p:sp>
    </p:spTree>
    <p:extLst>
      <p:ext uri="{BB962C8B-B14F-4D97-AF65-F5344CB8AC3E}">
        <p14:creationId xmlns:p14="http://schemas.microsoft.com/office/powerpoint/2010/main" val="2182185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86F516-D6D5-5F4E-1F38-01B4584981A3}"/>
              </a:ext>
            </a:extLst>
          </p:cNvPr>
          <p:cNvSpPr txBox="1"/>
          <p:nvPr/>
        </p:nvSpPr>
        <p:spPr>
          <a:xfrm>
            <a:off x="152401" y="554967"/>
            <a:ext cx="11671538"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FF0000"/>
                </a:solidFill>
              </a:rPr>
              <a:t>PRODUCT OF TWO POLYNOMIALS</a:t>
            </a:r>
          </a:p>
          <a:p>
            <a:endParaRPr lang="en-US" sz="2400" dirty="0"/>
          </a:p>
          <a:p>
            <a:r>
              <a:rPr lang="en-US" sz="2400" b="1" dirty="0">
                <a:ea typeface="+mn-lt"/>
                <a:cs typeface="+mn-lt"/>
              </a:rPr>
              <a:t>Multiplying polynomials</a:t>
            </a:r>
            <a:r>
              <a:rPr lang="en-US" sz="2400" dirty="0">
                <a:ea typeface="+mn-lt"/>
                <a:cs typeface="+mn-lt"/>
              </a:rPr>
              <a:t> is a basic concept in algebra. Multiplication of two polynomials will include the product of coefficients to coefficients and variables to variables. We can easily multiply </a:t>
            </a:r>
            <a:r>
              <a:rPr lang="en-US" sz="2400" dirty="0">
                <a:ea typeface="+mn-lt"/>
                <a:cs typeface="+mn-lt"/>
                <a:hlinkClick r:id="rId2"/>
              </a:rPr>
              <a:t>polynomials</a:t>
            </a:r>
            <a:r>
              <a:rPr lang="en-US" sz="2400" dirty="0">
                <a:ea typeface="+mn-lt"/>
                <a:cs typeface="+mn-lt"/>
              </a:rPr>
              <a:t> using rules and following some simple steps. Let us learn more about multiplying polynomials with examples in this article.</a:t>
            </a:r>
          </a:p>
          <a:p>
            <a:endParaRPr lang="en-US" sz="2400" dirty="0"/>
          </a:p>
          <a:p>
            <a:r>
              <a:rPr lang="en-US" sz="2400" b="1" dirty="0"/>
              <a:t>Rules for Multiplying Polynomials</a:t>
            </a:r>
          </a:p>
          <a:p>
            <a:endParaRPr lang="en-US" sz="2400" b="1" dirty="0">
              <a:ea typeface="+mn-lt"/>
              <a:cs typeface="+mn-lt"/>
            </a:endParaRPr>
          </a:p>
          <a:p>
            <a:pPr algn="just"/>
            <a:r>
              <a:rPr lang="en-US" sz="2400" dirty="0">
                <a:ea typeface="+mn-lt"/>
                <a:cs typeface="+mn-lt"/>
              </a:rPr>
              <a:t>Multiplying polynomials require only three steps.</a:t>
            </a:r>
            <a:endParaRPr lang="en-US" dirty="0"/>
          </a:p>
          <a:p>
            <a:pPr marL="285750" indent="-285750">
              <a:buFont typeface="Arial"/>
              <a:buChar char="•"/>
            </a:pPr>
            <a:r>
              <a:rPr lang="en-US" sz="2400" dirty="0">
                <a:ea typeface="+mn-lt"/>
                <a:cs typeface="+mn-lt"/>
              </a:rPr>
              <a:t>First, multiply each term in one polynomial by each term in the other polynomial using the distributive law.</a:t>
            </a:r>
            <a:endParaRPr lang="en-US" dirty="0"/>
          </a:p>
          <a:p>
            <a:pPr marL="285750" indent="-285750">
              <a:buFont typeface="Arial"/>
              <a:buChar char="•"/>
            </a:pPr>
            <a:r>
              <a:rPr lang="en-US" sz="2400" dirty="0">
                <a:ea typeface="+mn-lt"/>
                <a:cs typeface="+mn-lt"/>
              </a:rPr>
              <a:t>Add the powers of the same variables using the exponent rule.</a:t>
            </a:r>
            <a:endParaRPr lang="en-US" dirty="0"/>
          </a:p>
          <a:p>
            <a:pPr marL="285750" indent="-285750">
              <a:buFont typeface="Arial"/>
              <a:buChar char="•"/>
            </a:pPr>
            <a:r>
              <a:rPr lang="en-US" sz="2400" dirty="0">
                <a:ea typeface="+mn-lt"/>
                <a:cs typeface="+mn-lt"/>
              </a:rPr>
              <a:t>Then, simplify the resulting polynomial by adding or subtracting the like terms.</a:t>
            </a:r>
            <a:endParaRPr lang="en-US"/>
          </a:p>
          <a:p>
            <a:endParaRPr lang="en-US" sz="2400" dirty="0"/>
          </a:p>
        </p:txBody>
      </p:sp>
    </p:spTree>
    <p:extLst>
      <p:ext uri="{BB962C8B-B14F-4D97-AF65-F5344CB8AC3E}">
        <p14:creationId xmlns:p14="http://schemas.microsoft.com/office/powerpoint/2010/main" val="2226199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9D778-F207-7162-4C35-866E1D72AA0E}"/>
              </a:ext>
            </a:extLst>
          </p:cNvPr>
          <p:cNvSpPr txBox="1"/>
          <p:nvPr/>
        </p:nvSpPr>
        <p:spPr>
          <a:xfrm>
            <a:off x="583721" y="238665"/>
            <a:ext cx="1135523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Multiplying Polynomials Using Exponent Law</a:t>
            </a:r>
          </a:p>
          <a:p>
            <a:r>
              <a:rPr lang="en-US" sz="2400" dirty="0">
                <a:ea typeface="+mn-lt"/>
                <a:cs typeface="+mn-lt"/>
              </a:rPr>
              <a:t>If the variable is the same but has different exponents of the given polynomials, then we need to use the exponent law.</a:t>
            </a:r>
            <a:endParaRPr lang="en-US" sz="2400" dirty="0"/>
          </a:p>
          <a:p>
            <a:r>
              <a:rPr lang="en-US" sz="2400" dirty="0">
                <a:ea typeface="+mn-lt"/>
                <a:cs typeface="+mn-lt"/>
              </a:rPr>
              <a:t>Example: Multiply 2x</a:t>
            </a:r>
            <a:r>
              <a:rPr lang="en-US" sz="2400" baseline="30000" dirty="0">
                <a:ea typeface="+mn-lt"/>
                <a:cs typeface="+mn-lt"/>
              </a:rPr>
              <a:t>2</a:t>
            </a:r>
            <a:r>
              <a:rPr lang="en-US" sz="2400" dirty="0">
                <a:ea typeface="+mn-lt"/>
                <a:cs typeface="+mn-lt"/>
              </a:rPr>
              <a:t> × 3x</a:t>
            </a:r>
            <a:endParaRPr lang="en-US" sz="2400" dirty="0"/>
          </a:p>
          <a:p>
            <a:r>
              <a:rPr lang="en-US" sz="2400" dirty="0">
                <a:ea typeface="+mn-lt"/>
                <a:cs typeface="+mn-lt"/>
              </a:rPr>
              <a:t>Here, the coefficients and variables are multiplied separately.</a:t>
            </a:r>
            <a:endParaRPr lang="en-US" sz="2400" dirty="0"/>
          </a:p>
          <a:p>
            <a:r>
              <a:rPr lang="en-US" sz="2400" dirty="0">
                <a:ea typeface="+mn-lt"/>
                <a:cs typeface="+mn-lt"/>
              </a:rPr>
              <a:t>= (2 × 3) × (x</a:t>
            </a:r>
            <a:r>
              <a:rPr lang="en-US" sz="2400" baseline="30000" dirty="0">
                <a:ea typeface="+mn-lt"/>
                <a:cs typeface="+mn-lt"/>
              </a:rPr>
              <a:t>2</a:t>
            </a:r>
            <a:r>
              <a:rPr lang="en-US" sz="2400" dirty="0">
                <a:ea typeface="+mn-lt"/>
                <a:cs typeface="+mn-lt"/>
              </a:rPr>
              <a:t> × x)</a:t>
            </a:r>
            <a:endParaRPr lang="en-US" sz="2400" dirty="0"/>
          </a:p>
          <a:p>
            <a:r>
              <a:rPr lang="en-US" sz="2400" dirty="0">
                <a:ea typeface="+mn-lt"/>
                <a:cs typeface="+mn-lt"/>
              </a:rPr>
              <a:t>= 6 × x</a:t>
            </a:r>
            <a:r>
              <a:rPr lang="en-US" sz="2400" baseline="30000" dirty="0">
                <a:ea typeface="+mn-lt"/>
                <a:cs typeface="+mn-lt"/>
              </a:rPr>
              <a:t>2+1</a:t>
            </a:r>
            <a:endParaRPr lang="en-US" sz="2400" dirty="0"/>
          </a:p>
          <a:p>
            <a:r>
              <a:rPr lang="en-US" sz="2400" dirty="0">
                <a:ea typeface="+mn-lt"/>
                <a:cs typeface="+mn-lt"/>
              </a:rPr>
              <a:t>= 6x</a:t>
            </a:r>
            <a:r>
              <a:rPr lang="en-US" sz="2400" baseline="30000" dirty="0">
                <a:ea typeface="+mn-lt"/>
                <a:cs typeface="+mn-lt"/>
              </a:rPr>
              <a:t>3</a:t>
            </a:r>
            <a:endParaRPr lang="en-US" sz="2400" dirty="0"/>
          </a:p>
          <a:p>
            <a:pPr algn="l"/>
            <a:endParaRPr lang="en-US" sz="2400" dirty="0"/>
          </a:p>
        </p:txBody>
      </p:sp>
    </p:spTree>
    <p:extLst>
      <p:ext uri="{BB962C8B-B14F-4D97-AF65-F5344CB8AC3E}">
        <p14:creationId xmlns:p14="http://schemas.microsoft.com/office/powerpoint/2010/main" val="1680266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538BA9-74C7-1EC5-34DA-EF292CFC9FE4}"/>
              </a:ext>
            </a:extLst>
          </p:cNvPr>
          <p:cNvSpPr txBox="1"/>
          <p:nvPr/>
        </p:nvSpPr>
        <p:spPr>
          <a:xfrm>
            <a:off x="396816" y="281797"/>
            <a:ext cx="10880784" cy="6740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Multiplying Polynomials having different variables</a:t>
            </a:r>
          </a:p>
          <a:p>
            <a:r>
              <a:rPr lang="en-US" sz="2400" dirty="0">
                <a:ea typeface="+mn-lt"/>
                <a:cs typeface="+mn-lt"/>
              </a:rPr>
              <a:t>Follow the below-given steps for multiplying polynomials:</a:t>
            </a:r>
            <a:endParaRPr lang="en-US" sz="2400" dirty="0"/>
          </a:p>
          <a:p>
            <a:endParaRPr lang="en-US" sz="2400" dirty="0">
              <a:ea typeface="+mn-lt"/>
              <a:cs typeface="+mn-lt"/>
            </a:endParaRPr>
          </a:p>
          <a:p>
            <a:pPr marL="285750" indent="-285750">
              <a:buFont typeface="Arial"/>
              <a:buChar char="•"/>
            </a:pPr>
            <a:r>
              <a:rPr lang="en-US" sz="2400" b="1" dirty="0">
                <a:ea typeface="+mn-lt"/>
                <a:cs typeface="+mn-lt"/>
              </a:rPr>
              <a:t>Step 1: Place the two polynomials in a line.</a:t>
            </a:r>
            <a:endParaRPr lang="en-US" sz="2400" dirty="0"/>
          </a:p>
          <a:p>
            <a:pPr marL="285750" indent="-285750">
              <a:buFont typeface="Arial"/>
              <a:buChar char="•"/>
            </a:pPr>
            <a:endParaRPr lang="en-US" sz="2400" b="1" dirty="0">
              <a:ea typeface="+mn-lt"/>
              <a:cs typeface="+mn-lt"/>
            </a:endParaRPr>
          </a:p>
          <a:p>
            <a:r>
              <a:rPr lang="en-US" sz="2400" dirty="0">
                <a:ea typeface="+mn-lt"/>
                <a:cs typeface="+mn-lt"/>
              </a:rPr>
              <a:t>For example, for two polynomials, (6x−3y) and (2x+5y), write as: (6x−3y)×(2x+5y)</a:t>
            </a:r>
            <a:endParaRPr lang="en-US" sz="2400" dirty="0"/>
          </a:p>
          <a:p>
            <a:endParaRPr lang="en-US" sz="2400" dirty="0">
              <a:ea typeface="+mn-lt"/>
              <a:cs typeface="+mn-lt"/>
            </a:endParaRPr>
          </a:p>
          <a:p>
            <a:pPr marL="285750" indent="-285750">
              <a:buFont typeface="Arial"/>
              <a:buChar char="•"/>
            </a:pPr>
            <a:r>
              <a:rPr lang="en-US" sz="2400" b="1" dirty="0">
                <a:ea typeface="+mn-lt"/>
                <a:cs typeface="+mn-lt"/>
              </a:rPr>
              <a:t>Step 2: </a:t>
            </a:r>
            <a:r>
              <a:rPr lang="en-US" sz="2400" dirty="0">
                <a:ea typeface="+mn-lt"/>
                <a:cs typeface="+mn-lt"/>
              </a:rPr>
              <a:t>Use distributive law and separate the first polynomial.</a:t>
            </a:r>
            <a:endParaRPr lang="en-US" sz="2400" dirty="0"/>
          </a:p>
          <a:p>
            <a:r>
              <a:rPr lang="en-US" sz="2400" dirty="0">
                <a:ea typeface="+mn-lt"/>
                <a:cs typeface="+mn-lt"/>
              </a:rPr>
              <a:t>⇒ (6x−3y)×(2x+5y) = [6x × (2x+5y)] − [3y × (2x+5y)]</a:t>
            </a:r>
            <a:endParaRPr lang="en-US" sz="2400" dirty="0"/>
          </a:p>
          <a:p>
            <a:endParaRPr lang="en-US" sz="2400" dirty="0">
              <a:ea typeface="+mn-lt"/>
              <a:cs typeface="+mn-lt"/>
            </a:endParaRPr>
          </a:p>
          <a:p>
            <a:pPr marL="285750" indent="-285750">
              <a:buFont typeface="Arial"/>
              <a:buChar char="•"/>
            </a:pPr>
            <a:r>
              <a:rPr lang="en-US" sz="2400" b="1" dirty="0">
                <a:ea typeface="+mn-lt"/>
                <a:cs typeface="+mn-lt"/>
              </a:rPr>
              <a:t>Step 3:</a:t>
            </a:r>
            <a:r>
              <a:rPr lang="en-US" sz="2400" dirty="0">
                <a:ea typeface="+mn-lt"/>
                <a:cs typeface="+mn-lt"/>
              </a:rPr>
              <a:t> Multiply the monomials from the first polynomial with each term of the second polynomial.</a:t>
            </a:r>
            <a:endParaRPr lang="en-US" sz="2400" dirty="0"/>
          </a:p>
          <a:p>
            <a:r>
              <a:rPr lang="en-US" sz="2400" dirty="0">
                <a:ea typeface="+mn-lt"/>
                <a:cs typeface="+mn-lt"/>
              </a:rPr>
              <a:t>⇒ [6x × (2x+5y)] − [3y × (2x+5y)] = (12x</a:t>
            </a:r>
            <a:r>
              <a:rPr lang="en-US" sz="2400" baseline="30000" dirty="0">
                <a:ea typeface="+mn-lt"/>
                <a:cs typeface="+mn-lt"/>
              </a:rPr>
              <a:t>2</a:t>
            </a:r>
            <a:r>
              <a:rPr lang="en-US" sz="2400" dirty="0">
                <a:ea typeface="+mn-lt"/>
                <a:cs typeface="+mn-lt"/>
              </a:rPr>
              <a:t>+30xy) − (6yx+15y</a:t>
            </a:r>
            <a:r>
              <a:rPr lang="en-US" sz="2400" baseline="30000" dirty="0">
                <a:ea typeface="+mn-lt"/>
                <a:cs typeface="+mn-lt"/>
              </a:rPr>
              <a:t>2</a:t>
            </a:r>
            <a:r>
              <a:rPr lang="en-US" sz="2400" dirty="0">
                <a:ea typeface="+mn-lt"/>
                <a:cs typeface="+mn-lt"/>
              </a:rPr>
              <a:t>)</a:t>
            </a:r>
            <a:endParaRPr lang="en-US" sz="2400" dirty="0"/>
          </a:p>
          <a:p>
            <a:endParaRPr lang="en-US" sz="2400" dirty="0">
              <a:ea typeface="+mn-lt"/>
              <a:cs typeface="+mn-lt"/>
            </a:endParaRPr>
          </a:p>
          <a:p>
            <a:pPr marL="285750" indent="-285750">
              <a:buFont typeface="Arial"/>
              <a:buChar char="•"/>
            </a:pPr>
            <a:r>
              <a:rPr lang="en-US" sz="2400" b="1" dirty="0">
                <a:ea typeface="+mn-lt"/>
                <a:cs typeface="+mn-lt"/>
              </a:rPr>
              <a:t>Step 4: </a:t>
            </a:r>
            <a:r>
              <a:rPr lang="en-US" sz="2400" dirty="0">
                <a:ea typeface="+mn-lt"/>
                <a:cs typeface="+mn-lt"/>
              </a:rPr>
              <a:t>Simplify the resultant polynomial, if possible.</a:t>
            </a:r>
            <a:endParaRPr lang="en-US" sz="2400" dirty="0"/>
          </a:p>
          <a:p>
            <a:r>
              <a:rPr lang="en-US" sz="2400" dirty="0">
                <a:ea typeface="+mn-lt"/>
                <a:cs typeface="+mn-lt"/>
              </a:rPr>
              <a:t>⇒ (12x</a:t>
            </a:r>
            <a:r>
              <a:rPr lang="en-US" sz="2400" baseline="30000" dirty="0">
                <a:ea typeface="+mn-lt"/>
                <a:cs typeface="+mn-lt"/>
              </a:rPr>
              <a:t>2</a:t>
            </a:r>
            <a:r>
              <a:rPr lang="en-US" sz="2400" dirty="0">
                <a:ea typeface="+mn-lt"/>
                <a:cs typeface="+mn-lt"/>
              </a:rPr>
              <a:t>+30xy) − (6yx+15y</a:t>
            </a:r>
            <a:r>
              <a:rPr lang="en-US" sz="2400" baseline="30000" dirty="0">
                <a:ea typeface="+mn-lt"/>
                <a:cs typeface="+mn-lt"/>
              </a:rPr>
              <a:t>2</a:t>
            </a:r>
            <a:r>
              <a:rPr lang="en-US" sz="2400" dirty="0">
                <a:ea typeface="+mn-lt"/>
                <a:cs typeface="+mn-lt"/>
              </a:rPr>
              <a:t>) = 12x</a:t>
            </a:r>
            <a:r>
              <a:rPr lang="en-US" sz="2400" baseline="30000" dirty="0">
                <a:ea typeface="+mn-lt"/>
                <a:cs typeface="+mn-lt"/>
              </a:rPr>
              <a:t>2</a:t>
            </a:r>
            <a:r>
              <a:rPr lang="en-US" sz="2400" dirty="0">
                <a:ea typeface="+mn-lt"/>
                <a:cs typeface="+mn-lt"/>
              </a:rPr>
              <a:t>+24xy−15y</a:t>
            </a:r>
            <a:r>
              <a:rPr lang="en-US" sz="2400" baseline="30000" dirty="0">
                <a:ea typeface="+mn-lt"/>
                <a:cs typeface="+mn-lt"/>
              </a:rPr>
              <a:t>2</a:t>
            </a:r>
            <a:endParaRPr lang="en-US" sz="2400" dirty="0"/>
          </a:p>
          <a:p>
            <a:pPr algn="l"/>
            <a:endParaRPr lang="en-US" sz="2400" dirty="0"/>
          </a:p>
        </p:txBody>
      </p:sp>
    </p:spTree>
    <p:extLst>
      <p:ext uri="{BB962C8B-B14F-4D97-AF65-F5344CB8AC3E}">
        <p14:creationId xmlns:p14="http://schemas.microsoft.com/office/powerpoint/2010/main" val="3900515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96659C-EAA9-38E4-9A1E-3D67CB322E12}"/>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graphicFrame>
        <p:nvGraphicFramePr>
          <p:cNvPr id="4" name="Table 3">
            <a:extLst>
              <a:ext uri="{FF2B5EF4-FFF2-40B4-BE49-F238E27FC236}">
                <a16:creationId xmlns:a16="http://schemas.microsoft.com/office/drawing/2014/main" id="{0E3842B5-3019-3E8F-AF4A-A5E1A7CA748D}"/>
              </a:ext>
            </a:extLst>
          </p:cNvPr>
          <p:cNvGraphicFramePr>
            <a:graphicFrameLocks noGrp="1"/>
          </p:cNvGraphicFramePr>
          <p:nvPr>
            <p:extLst>
              <p:ext uri="{D42A27DB-BD31-4B8C-83A1-F6EECF244321}">
                <p14:modId xmlns:p14="http://schemas.microsoft.com/office/powerpoint/2010/main" val="2855727707"/>
              </p:ext>
            </p:extLst>
          </p:nvPr>
        </p:nvGraphicFramePr>
        <p:xfrm>
          <a:off x="1852448" y="4939862"/>
          <a:ext cx="5952330" cy="1381571"/>
        </p:xfrm>
        <a:graphic>
          <a:graphicData uri="http://schemas.openxmlformats.org/drawingml/2006/table">
            <a:tbl>
              <a:tblPr firstRow="1" bandRow="1">
                <a:tableStyleId>{5C22544A-7EE6-4342-B048-85BDC9FD1C3A}</a:tableStyleId>
              </a:tblPr>
              <a:tblGrid>
                <a:gridCol w="5952330">
                  <a:extLst>
                    <a:ext uri="{9D8B030D-6E8A-4147-A177-3AD203B41FA5}">
                      <a16:colId xmlns:a16="http://schemas.microsoft.com/office/drawing/2014/main" val="592102748"/>
                    </a:ext>
                  </a:extLst>
                </a:gridCol>
              </a:tblGrid>
              <a:tr h="1381571">
                <a:tc>
                  <a:txBody>
                    <a:bodyPr/>
                    <a:lstStyle/>
                    <a:p>
                      <a:pPr algn="ctr"/>
                      <a:r>
                        <a:rPr lang="en-US">
                          <a:effectLst/>
                        </a:rPr>
                        <a:t>Degree (P × Q) = Degree(P) + Degree(Q)</a:t>
                      </a:r>
                    </a:p>
                  </a:txBody>
                  <a:tcPr marL="104775" marR="104775" marT="76200" marB="76200" anchor="ctr"/>
                </a:tc>
                <a:extLst>
                  <a:ext uri="{0D108BD9-81ED-4DB2-BD59-A6C34878D82A}">
                    <a16:rowId xmlns:a16="http://schemas.microsoft.com/office/drawing/2014/main" val="2194292200"/>
                  </a:ext>
                </a:extLst>
              </a:tr>
            </a:tbl>
          </a:graphicData>
        </a:graphic>
      </p:graphicFrame>
      <p:sp>
        <p:nvSpPr>
          <p:cNvPr id="5" name="TextBox 4">
            <a:extLst>
              <a:ext uri="{FF2B5EF4-FFF2-40B4-BE49-F238E27FC236}">
                <a16:creationId xmlns:a16="http://schemas.microsoft.com/office/drawing/2014/main" id="{325AC077-44C0-45F6-5D8E-CA1838A3B5DB}"/>
              </a:ext>
            </a:extLst>
          </p:cNvPr>
          <p:cNvSpPr txBox="1"/>
          <p:nvPr/>
        </p:nvSpPr>
        <p:spPr>
          <a:xfrm>
            <a:off x="1308539" y="756745"/>
            <a:ext cx="8720957"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813588"/>
                </a:solidFill>
                <a:latin typeface="Roboto"/>
                <a:ea typeface="Roboto"/>
              </a:rPr>
              <a:t>Degree – Multiplying Polynomials</a:t>
            </a:r>
          </a:p>
          <a:p>
            <a:pPr algn="just"/>
            <a:r>
              <a:rPr lang="en-US" sz="2400" dirty="0">
                <a:solidFill>
                  <a:srgbClr val="333333"/>
                </a:solidFill>
                <a:latin typeface="Roboto"/>
                <a:ea typeface="Roboto"/>
              </a:rPr>
              <a:t>For two polynomials equations, P and Q, the degree after multiplication will always be higher than the degree of P or Q. The degree of the resulting polynomial will be the summation of the degree of P and Q.</a:t>
            </a:r>
          </a:p>
          <a:p>
            <a:r>
              <a:rPr lang="en-US" sz="2400" dirty="0">
                <a:solidFill>
                  <a:srgbClr val="333333"/>
                </a:solidFill>
                <a:latin typeface="Roboto"/>
                <a:ea typeface="Roboto"/>
              </a:rPr>
              <a:t>So,</a:t>
            </a:r>
          </a:p>
          <a:p>
            <a:endParaRPr lang="en-US" sz="2400" dirty="0">
              <a:solidFill>
                <a:srgbClr val="333333"/>
              </a:solidFill>
              <a:latin typeface="Roboto"/>
              <a:ea typeface="Roboto"/>
            </a:endParaRPr>
          </a:p>
        </p:txBody>
      </p:sp>
    </p:spTree>
    <p:extLst>
      <p:ext uri="{BB962C8B-B14F-4D97-AF65-F5344CB8AC3E}">
        <p14:creationId xmlns:p14="http://schemas.microsoft.com/office/powerpoint/2010/main" val="4091485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64D085-C814-4D74-BCE0-2059F0DC0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4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DA5539E-D8B4-4F5A-B46F-C304F5D7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15E5C5B2-A735-0B43-942C-10C1B5C0898E}"/>
              </a:ext>
            </a:extLst>
          </p:cNvPr>
          <p:cNvPicPr>
            <a:picLocks noChangeAspect="1"/>
          </p:cNvPicPr>
          <p:nvPr/>
        </p:nvPicPr>
        <p:blipFill>
          <a:blip r:embed="rId2"/>
          <a:stretch>
            <a:fillRect/>
          </a:stretch>
        </p:blipFill>
        <p:spPr>
          <a:xfrm>
            <a:off x="2594751" y="803063"/>
            <a:ext cx="7002498" cy="5251874"/>
          </a:xfrm>
          <a:prstGeom prst="rect">
            <a:avLst/>
          </a:prstGeom>
        </p:spPr>
      </p:pic>
      <p:sp>
        <p:nvSpPr>
          <p:cNvPr id="2" name="TextBox 1">
            <a:extLst>
              <a:ext uri="{FF2B5EF4-FFF2-40B4-BE49-F238E27FC236}">
                <a16:creationId xmlns:a16="http://schemas.microsoft.com/office/drawing/2014/main" id="{286E6196-BE8B-45A8-6E56-672CA66E34B1}"/>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609977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4999FE9C-D8F9-4F9B-B95B-608C3EF6B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6" name="Rectangle 9">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17" name="Rectangle 11">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Graphical user interface, application&#10;&#10;Description automatically generated">
            <a:extLst>
              <a:ext uri="{FF2B5EF4-FFF2-40B4-BE49-F238E27FC236}">
                <a16:creationId xmlns:a16="http://schemas.microsoft.com/office/drawing/2014/main" id="{6D371332-23A0-ED61-33DD-1ABE3E7B3920}"/>
              </a:ext>
            </a:extLst>
          </p:cNvPr>
          <p:cNvPicPr>
            <a:picLocks noChangeAspect="1"/>
          </p:cNvPicPr>
          <p:nvPr/>
        </p:nvPicPr>
        <p:blipFill>
          <a:blip r:embed="rId2"/>
          <a:stretch>
            <a:fillRect/>
          </a:stretch>
        </p:blipFill>
        <p:spPr>
          <a:xfrm>
            <a:off x="4667497" y="863143"/>
            <a:ext cx="6880072" cy="4970851"/>
          </a:xfrm>
          <a:prstGeom prst="rect">
            <a:avLst/>
          </a:prstGeom>
        </p:spPr>
      </p:pic>
      <p:sp>
        <p:nvSpPr>
          <p:cNvPr id="14" name="Rectangle 13">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Box 1">
            <a:extLst>
              <a:ext uri="{FF2B5EF4-FFF2-40B4-BE49-F238E27FC236}">
                <a16:creationId xmlns:a16="http://schemas.microsoft.com/office/drawing/2014/main" id="{4218A2B6-F6B8-07AA-CCEE-75E5C4697125}"/>
              </a:ext>
            </a:extLst>
          </p:cNvPr>
          <p:cNvSpPr txBox="1"/>
          <p:nvPr/>
        </p:nvSpPr>
        <p:spPr>
          <a:xfrm>
            <a:off x="643337" y="516263"/>
            <a:ext cx="3075344" cy="553740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182880" defTabSz="914400">
              <a:lnSpc>
                <a:spcPct val="90000"/>
              </a:lnSpc>
              <a:spcAft>
                <a:spcPts val="600"/>
              </a:spcAft>
              <a:buClr>
                <a:schemeClr val="tx1">
                  <a:lumMod val="85000"/>
                  <a:lumOff val="15000"/>
                </a:schemeClr>
              </a:buClr>
              <a:buFont typeface="Garamond" pitchFamily="18" charset="0"/>
              <a:buChar char="◦"/>
            </a:pPr>
            <a:r>
              <a:rPr lang="en-US" sz="1600" dirty="0">
                <a:solidFill>
                  <a:srgbClr val="FFFFFF"/>
                </a:solidFill>
              </a:rPr>
              <a:t> REMAINDER THEOREM :-</a:t>
            </a:r>
          </a:p>
          <a:p>
            <a:pPr indent="-182880" defTabSz="914400">
              <a:lnSpc>
                <a:spcPct val="90000"/>
              </a:lnSpc>
              <a:spcAft>
                <a:spcPts val="600"/>
              </a:spcAft>
              <a:buClr>
                <a:schemeClr val="tx1">
                  <a:lumMod val="85000"/>
                  <a:lumOff val="15000"/>
                </a:schemeClr>
              </a:buClr>
              <a:buFont typeface="Garamond" pitchFamily="18" charset="0"/>
              <a:buChar char="◦"/>
            </a:pPr>
            <a:endParaRPr lang="en-US" sz="1600" dirty="0">
              <a:solidFill>
                <a:srgbClr val="FFFFFF"/>
              </a:solidFill>
            </a:endParaRPr>
          </a:p>
          <a:p>
            <a:pPr indent="-182880" defTabSz="914400">
              <a:lnSpc>
                <a:spcPct val="90000"/>
              </a:lnSpc>
              <a:spcAft>
                <a:spcPts val="600"/>
              </a:spcAft>
              <a:buClr>
                <a:schemeClr val="tx1">
                  <a:lumMod val="85000"/>
                  <a:lumOff val="15000"/>
                </a:schemeClr>
              </a:buClr>
              <a:buFont typeface="Garamond" pitchFamily="18" charset="0"/>
              <a:buChar char="◦"/>
            </a:pPr>
            <a:r>
              <a:rPr lang="en-US" sz="1600" dirty="0">
                <a:solidFill>
                  <a:srgbClr val="FFFFFF"/>
                </a:solidFill>
              </a:rPr>
              <a:t>The remainder theorem is a formula that is used to find the remainder when a polynomial is divided by a linear polynomial. When a certain number of things are divided into groups with an equal number of things in each group, the number of leftover things is known as the remainder. It is something that "remains" after division. Let us learn the concept of the remainder theorem.</a:t>
            </a:r>
          </a:p>
          <a:p>
            <a:pPr indent="-182880" defTabSz="914400">
              <a:lnSpc>
                <a:spcPct val="90000"/>
              </a:lnSpc>
              <a:spcAft>
                <a:spcPts val="600"/>
              </a:spcAft>
              <a:buClr>
                <a:schemeClr val="tx1">
                  <a:lumMod val="85000"/>
                  <a:lumOff val="15000"/>
                </a:schemeClr>
              </a:buClr>
              <a:buFont typeface="Garamond" pitchFamily="18" charset="0"/>
              <a:buChar char="◦"/>
            </a:pPr>
            <a:endParaRPr lang="en-US" sz="1600" dirty="0">
              <a:solidFill>
                <a:srgbClr val="FFFFFF"/>
              </a:solidFill>
            </a:endParaRPr>
          </a:p>
          <a:p>
            <a:pPr indent="-182880" defTabSz="914400">
              <a:lnSpc>
                <a:spcPct val="90000"/>
              </a:lnSpc>
              <a:spcAft>
                <a:spcPts val="600"/>
              </a:spcAft>
              <a:buClr>
                <a:schemeClr val="tx1">
                  <a:lumMod val="85000"/>
                  <a:lumOff val="15000"/>
                </a:schemeClr>
              </a:buClr>
              <a:buFont typeface="Garamond" pitchFamily="18" charset="0"/>
              <a:buChar char="◦"/>
            </a:pPr>
            <a:r>
              <a:rPr lang="en-US" sz="1600" dirty="0">
                <a:solidFill>
                  <a:srgbClr val="FFFFFF"/>
                </a:solidFill>
              </a:rPr>
              <a:t>The general formula for remainder theorem is expressed as p(x) = (</a:t>
            </a:r>
            <a:r>
              <a:rPr lang="en-US" sz="1600" dirty="0" err="1">
                <a:solidFill>
                  <a:srgbClr val="FFFFFF"/>
                </a:solidFill>
              </a:rPr>
              <a:t>x-c</a:t>
            </a:r>
            <a:r>
              <a:rPr lang="en-US" sz="1600" dirty="0">
                <a:solidFill>
                  <a:srgbClr val="FFFFFF"/>
                </a:solidFill>
              </a:rPr>
              <a:t>)·q(x) + r(x). Let us consider polynomials to prove the remainder theorem formula.</a:t>
            </a:r>
          </a:p>
          <a:p>
            <a:pPr indent="-182880" defTabSz="914400">
              <a:lnSpc>
                <a:spcPct val="90000"/>
              </a:lnSpc>
              <a:spcAft>
                <a:spcPts val="600"/>
              </a:spcAft>
              <a:buClr>
                <a:schemeClr val="tx1">
                  <a:lumMod val="85000"/>
                  <a:lumOff val="15000"/>
                </a:schemeClr>
              </a:buClr>
              <a:buFont typeface="Garamond" pitchFamily="18" charset="0"/>
              <a:buChar char="◦"/>
            </a:pPr>
            <a:endParaRPr lang="en-US" sz="1600" dirty="0">
              <a:solidFill>
                <a:srgbClr val="FFFFFF"/>
              </a:solidFill>
            </a:endParaRPr>
          </a:p>
        </p:txBody>
      </p:sp>
    </p:spTree>
    <p:extLst>
      <p:ext uri="{BB962C8B-B14F-4D97-AF65-F5344CB8AC3E}">
        <p14:creationId xmlns:p14="http://schemas.microsoft.com/office/powerpoint/2010/main" val="3662405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C4C5BD-F08F-87FA-63B8-49D2B0B428C6}"/>
              </a:ext>
            </a:extLst>
          </p:cNvPr>
          <p:cNvSpPr txBox="1"/>
          <p:nvPr/>
        </p:nvSpPr>
        <p:spPr>
          <a:xfrm>
            <a:off x="396816" y="454325"/>
            <a:ext cx="1135523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Proof of Remainder Theorem</a:t>
            </a:r>
            <a:endParaRPr lang="en-US" sz="2400" dirty="0"/>
          </a:p>
          <a:p>
            <a:r>
              <a:rPr lang="en-US" sz="2400" dirty="0">
                <a:ea typeface="+mn-lt"/>
                <a:cs typeface="+mn-lt"/>
              </a:rPr>
              <a:t>You know that Dividend = (Divisor × Quotient) + Remainder.</a:t>
            </a:r>
            <a:endParaRPr lang="en-US" sz="2400" dirty="0"/>
          </a:p>
          <a:p>
            <a:r>
              <a:rPr lang="en-US" sz="2400" dirty="0">
                <a:ea typeface="+mn-lt"/>
                <a:cs typeface="+mn-lt"/>
              </a:rPr>
              <a:t>If r(x) is the constant then, p(x) = (</a:t>
            </a:r>
            <a:r>
              <a:rPr lang="en-US" sz="2400" dirty="0" err="1">
                <a:ea typeface="+mn-lt"/>
                <a:cs typeface="+mn-lt"/>
              </a:rPr>
              <a:t>x-c</a:t>
            </a:r>
            <a:r>
              <a:rPr lang="en-US" sz="2400" dirty="0">
                <a:ea typeface="+mn-lt"/>
                <a:cs typeface="+mn-lt"/>
              </a:rPr>
              <a:t>)·q(x) + r.</a:t>
            </a:r>
            <a:br>
              <a:rPr lang="en-US" sz="2400" dirty="0">
                <a:ea typeface="+mn-lt"/>
                <a:cs typeface="+mn-lt"/>
              </a:rPr>
            </a:br>
            <a:r>
              <a:rPr lang="en-US" sz="2400" dirty="0">
                <a:ea typeface="+mn-lt"/>
                <a:cs typeface="+mn-lt"/>
              </a:rPr>
              <a:t>Let us put x=c</a:t>
            </a:r>
            <a:br>
              <a:rPr lang="en-US" sz="2400" dirty="0">
                <a:ea typeface="+mn-lt"/>
                <a:cs typeface="+mn-lt"/>
              </a:rPr>
            </a:br>
            <a:r>
              <a:rPr lang="en-US" sz="2400" dirty="0">
                <a:ea typeface="+mn-lt"/>
                <a:cs typeface="+mn-lt"/>
              </a:rPr>
              <a:t>p(c) = (c-c)·q(c) + r</a:t>
            </a:r>
            <a:br>
              <a:rPr lang="en-US" sz="2400" dirty="0">
                <a:ea typeface="+mn-lt"/>
                <a:cs typeface="+mn-lt"/>
              </a:rPr>
            </a:br>
            <a:r>
              <a:rPr lang="en-US" sz="2400" dirty="0">
                <a:ea typeface="+mn-lt"/>
                <a:cs typeface="+mn-lt"/>
              </a:rPr>
              <a:t>p(c) = (0)·q(c) + r</a:t>
            </a:r>
            <a:br>
              <a:rPr lang="en-US" sz="2400" dirty="0">
                <a:ea typeface="+mn-lt"/>
                <a:cs typeface="+mn-lt"/>
              </a:rPr>
            </a:br>
            <a:r>
              <a:rPr lang="en-US" sz="2400" dirty="0">
                <a:ea typeface="+mn-lt"/>
                <a:cs typeface="+mn-lt"/>
              </a:rPr>
              <a:t>p(c) = r</a:t>
            </a:r>
            <a:endParaRPr lang="en-US" sz="2400" dirty="0"/>
          </a:p>
          <a:p>
            <a:r>
              <a:rPr lang="en-US" sz="2400" dirty="0">
                <a:ea typeface="+mn-lt"/>
                <a:cs typeface="+mn-lt"/>
              </a:rPr>
              <a:t>Hence, proved.</a:t>
            </a:r>
            <a:endParaRPr lang="en-US" sz="2400" dirty="0"/>
          </a:p>
          <a:p>
            <a:pPr algn="l"/>
            <a:endParaRPr lang="en-US" sz="2400" dirty="0"/>
          </a:p>
        </p:txBody>
      </p:sp>
    </p:spTree>
    <p:extLst>
      <p:ext uri="{BB962C8B-B14F-4D97-AF65-F5344CB8AC3E}">
        <p14:creationId xmlns:p14="http://schemas.microsoft.com/office/powerpoint/2010/main" val="20238405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0</TotalTime>
  <Words>0</Words>
  <Application>Microsoft Office PowerPoint</Application>
  <PresentationFormat>Widescreen</PresentationFormat>
  <Paragraphs>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Savon</vt:lpstr>
      <vt:lpstr>POLYNOMIALS</vt:lpstr>
      <vt:lpstr>POLYNOMIAL  EQUATIONS</vt:lpstr>
      <vt:lpstr>PowerPoint Presentation</vt:lpstr>
      <vt:lpstr>TYPES OF POLYNOMIALS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129</cp:revision>
  <dcterms:created xsi:type="dcterms:W3CDTF">2022-06-17T08:29:17Z</dcterms:created>
  <dcterms:modified xsi:type="dcterms:W3CDTF">2022-06-17T09:13:41Z</dcterms:modified>
</cp:coreProperties>
</file>